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75" r:id="rId7"/>
    <p:sldId id="262" r:id="rId8"/>
    <p:sldId id="263" r:id="rId9"/>
    <p:sldId id="264" r:id="rId10"/>
    <p:sldId id="265" r:id="rId11"/>
    <p:sldId id="266" r:id="rId12"/>
    <p:sldId id="267" r:id="rId13"/>
    <p:sldId id="268" r:id="rId14"/>
    <p:sldId id="274" r:id="rId15"/>
    <p:sldId id="276" r:id="rId16"/>
    <p:sldId id="270" r:id="rId17"/>
    <p:sldId id="271" r:id="rId18"/>
    <p:sldId id="272" r:id="rId19"/>
    <p:sldId id="273" r:id="rId20"/>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4" autoAdjust="0"/>
    <p:restoredTop sz="94630" autoAdjust="0"/>
  </p:normalViewPr>
  <p:slideViewPr>
    <p:cSldViewPr snapToGrid="0">
      <p:cViewPr varScale="1">
        <p:scale>
          <a:sx n="87" d="100"/>
          <a:sy n="87" d="100"/>
        </p:scale>
        <p:origin x="696" y="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bjahnke\Documents\Contest%20Stats%202011-2016%20preliminary.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bjahnke\Documents\Contest%20Stats%202011-2016%20preliminary.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2011</c:v>
                </c:pt>
              </c:strCache>
            </c:strRef>
          </c:tx>
          <c:spPr>
            <a:solidFill>
              <a:schemeClr val="accent1"/>
            </a:solidFill>
            <a:ln>
              <a:noFill/>
            </a:ln>
            <a:effectLst/>
          </c:spPr>
          <c:invertIfNegative val="0"/>
          <c:cat>
            <c:strRef>
              <c:f>Sheet1!$A$2:$A$15</c:f>
              <c:strCache>
                <c:ptCount val="14"/>
                <c:pt idx="0">
                  <c:v>SKN</c:v>
                </c:pt>
                <c:pt idx="1">
                  <c:v>RTTY</c:v>
                </c:pt>
                <c:pt idx="2">
                  <c:v>JAN</c:v>
                </c:pt>
                <c:pt idx="3">
                  <c:v>DX</c:v>
                </c:pt>
                <c:pt idx="4">
                  <c:v>JUNE</c:v>
                </c:pt>
                <c:pt idx="5">
                  <c:v>FD</c:v>
                </c:pt>
                <c:pt idx="6">
                  <c:v>IARU</c:v>
                </c:pt>
                <c:pt idx="7">
                  <c:v>UHF/222 (2016 not ARRL)</c:v>
                </c:pt>
                <c:pt idx="8">
                  <c:v>10-GHz</c:v>
                </c:pt>
                <c:pt idx="9">
                  <c:v>SEPT</c:v>
                </c:pt>
                <c:pt idx="10">
                  <c:v>EME</c:v>
                </c:pt>
                <c:pt idx="11">
                  <c:v>NOV SS</c:v>
                </c:pt>
                <c:pt idx="12">
                  <c:v>160-M</c:v>
                </c:pt>
                <c:pt idx="13">
                  <c:v>10-M</c:v>
                </c:pt>
              </c:strCache>
            </c:strRef>
          </c:cat>
          <c:val>
            <c:numRef>
              <c:f>Sheet1!$B$2:$B$15</c:f>
              <c:numCache>
                <c:formatCode>General</c:formatCode>
                <c:ptCount val="14"/>
                <c:pt idx="0">
                  <c:v>191</c:v>
                </c:pt>
                <c:pt idx="1">
                  <c:v>1539</c:v>
                </c:pt>
                <c:pt idx="2">
                  <c:v>710</c:v>
                </c:pt>
                <c:pt idx="3">
                  <c:v>7061</c:v>
                </c:pt>
                <c:pt idx="4">
                  <c:v>1233</c:v>
                </c:pt>
                <c:pt idx="5">
                  <c:v>2666</c:v>
                </c:pt>
                <c:pt idx="6">
                  <c:v>3921</c:v>
                </c:pt>
                <c:pt idx="7">
                  <c:v>148</c:v>
                </c:pt>
                <c:pt idx="8">
                  <c:v>116</c:v>
                </c:pt>
                <c:pt idx="9">
                  <c:v>435</c:v>
                </c:pt>
                <c:pt idx="10">
                  <c:v>133</c:v>
                </c:pt>
                <c:pt idx="11">
                  <c:v>3232</c:v>
                </c:pt>
                <c:pt idx="12">
                  <c:v>1066</c:v>
                </c:pt>
                <c:pt idx="13">
                  <c:v>5438</c:v>
                </c:pt>
              </c:numCache>
            </c:numRef>
          </c:val>
        </c:ser>
        <c:ser>
          <c:idx val="1"/>
          <c:order val="1"/>
          <c:tx>
            <c:strRef>
              <c:f>Sheet1!$C$1</c:f>
              <c:strCache>
                <c:ptCount val="1"/>
                <c:pt idx="0">
                  <c:v>2012</c:v>
                </c:pt>
              </c:strCache>
            </c:strRef>
          </c:tx>
          <c:spPr>
            <a:solidFill>
              <a:schemeClr val="accent2"/>
            </a:solidFill>
            <a:ln>
              <a:noFill/>
            </a:ln>
            <a:effectLst/>
          </c:spPr>
          <c:invertIfNegative val="0"/>
          <c:cat>
            <c:strRef>
              <c:f>Sheet1!$A$2:$A$15</c:f>
              <c:strCache>
                <c:ptCount val="14"/>
                <c:pt idx="0">
                  <c:v>SKN</c:v>
                </c:pt>
                <c:pt idx="1">
                  <c:v>RTTY</c:v>
                </c:pt>
                <c:pt idx="2">
                  <c:v>JAN</c:v>
                </c:pt>
                <c:pt idx="3">
                  <c:v>DX</c:v>
                </c:pt>
                <c:pt idx="4">
                  <c:v>JUNE</c:v>
                </c:pt>
                <c:pt idx="5">
                  <c:v>FD</c:v>
                </c:pt>
                <c:pt idx="6">
                  <c:v>IARU</c:v>
                </c:pt>
                <c:pt idx="7">
                  <c:v>UHF/222 (2016 not ARRL)</c:v>
                </c:pt>
                <c:pt idx="8">
                  <c:v>10-GHz</c:v>
                </c:pt>
                <c:pt idx="9">
                  <c:v>SEPT</c:v>
                </c:pt>
                <c:pt idx="10">
                  <c:v>EME</c:v>
                </c:pt>
                <c:pt idx="11">
                  <c:v>NOV SS</c:v>
                </c:pt>
                <c:pt idx="12">
                  <c:v>160-M</c:v>
                </c:pt>
                <c:pt idx="13">
                  <c:v>10-M</c:v>
                </c:pt>
              </c:strCache>
            </c:strRef>
          </c:cat>
          <c:val>
            <c:numRef>
              <c:f>Sheet1!$C$2:$C$15</c:f>
              <c:numCache>
                <c:formatCode>General</c:formatCode>
                <c:ptCount val="14"/>
                <c:pt idx="0">
                  <c:v>191</c:v>
                </c:pt>
                <c:pt idx="1">
                  <c:v>1769</c:v>
                </c:pt>
                <c:pt idx="2">
                  <c:v>767</c:v>
                </c:pt>
                <c:pt idx="3">
                  <c:v>7506</c:v>
                </c:pt>
                <c:pt idx="4">
                  <c:v>1223</c:v>
                </c:pt>
                <c:pt idx="5">
                  <c:v>2617</c:v>
                </c:pt>
                <c:pt idx="6">
                  <c:v>4054</c:v>
                </c:pt>
                <c:pt idx="7">
                  <c:v>171</c:v>
                </c:pt>
                <c:pt idx="8">
                  <c:v>115</c:v>
                </c:pt>
                <c:pt idx="9">
                  <c:v>454</c:v>
                </c:pt>
                <c:pt idx="10">
                  <c:v>110</c:v>
                </c:pt>
                <c:pt idx="11">
                  <c:v>2965</c:v>
                </c:pt>
                <c:pt idx="12">
                  <c:v>1164</c:v>
                </c:pt>
                <c:pt idx="13">
                  <c:v>2953</c:v>
                </c:pt>
              </c:numCache>
            </c:numRef>
          </c:val>
        </c:ser>
        <c:ser>
          <c:idx val="2"/>
          <c:order val="2"/>
          <c:tx>
            <c:strRef>
              <c:f>Sheet1!$D$1</c:f>
              <c:strCache>
                <c:ptCount val="1"/>
                <c:pt idx="0">
                  <c:v>2013</c:v>
                </c:pt>
              </c:strCache>
            </c:strRef>
          </c:tx>
          <c:spPr>
            <a:solidFill>
              <a:schemeClr val="accent3"/>
            </a:solidFill>
            <a:ln>
              <a:noFill/>
            </a:ln>
            <a:effectLst/>
          </c:spPr>
          <c:invertIfNegative val="0"/>
          <c:cat>
            <c:strRef>
              <c:f>Sheet1!$A$2:$A$15</c:f>
              <c:strCache>
                <c:ptCount val="14"/>
                <c:pt idx="0">
                  <c:v>SKN</c:v>
                </c:pt>
                <c:pt idx="1">
                  <c:v>RTTY</c:v>
                </c:pt>
                <c:pt idx="2">
                  <c:v>JAN</c:v>
                </c:pt>
                <c:pt idx="3">
                  <c:v>DX</c:v>
                </c:pt>
                <c:pt idx="4">
                  <c:v>JUNE</c:v>
                </c:pt>
                <c:pt idx="5">
                  <c:v>FD</c:v>
                </c:pt>
                <c:pt idx="6">
                  <c:v>IARU</c:v>
                </c:pt>
                <c:pt idx="7">
                  <c:v>UHF/222 (2016 not ARRL)</c:v>
                </c:pt>
                <c:pt idx="8">
                  <c:v>10-GHz</c:v>
                </c:pt>
                <c:pt idx="9">
                  <c:v>SEPT</c:v>
                </c:pt>
                <c:pt idx="10">
                  <c:v>EME</c:v>
                </c:pt>
                <c:pt idx="11">
                  <c:v>NOV SS</c:v>
                </c:pt>
                <c:pt idx="12">
                  <c:v>160-M</c:v>
                </c:pt>
                <c:pt idx="13">
                  <c:v>10-M</c:v>
                </c:pt>
              </c:strCache>
            </c:strRef>
          </c:cat>
          <c:val>
            <c:numRef>
              <c:f>Sheet1!$D$2:$D$15</c:f>
              <c:numCache>
                <c:formatCode>General</c:formatCode>
                <c:ptCount val="14"/>
                <c:pt idx="0">
                  <c:v>188</c:v>
                </c:pt>
                <c:pt idx="1">
                  <c:v>1908</c:v>
                </c:pt>
                <c:pt idx="2">
                  <c:v>723</c:v>
                </c:pt>
                <c:pt idx="3" formatCode="#,##0">
                  <c:v>7741</c:v>
                </c:pt>
                <c:pt idx="4">
                  <c:v>1010</c:v>
                </c:pt>
                <c:pt idx="5">
                  <c:v>2548</c:v>
                </c:pt>
                <c:pt idx="6">
                  <c:v>4039</c:v>
                </c:pt>
                <c:pt idx="7">
                  <c:v>156</c:v>
                </c:pt>
                <c:pt idx="8">
                  <c:v>100</c:v>
                </c:pt>
                <c:pt idx="9">
                  <c:v>514</c:v>
                </c:pt>
                <c:pt idx="10">
                  <c:v>117</c:v>
                </c:pt>
                <c:pt idx="11">
                  <c:v>3194</c:v>
                </c:pt>
                <c:pt idx="12">
                  <c:v>1223</c:v>
                </c:pt>
                <c:pt idx="13">
                  <c:v>4959</c:v>
                </c:pt>
              </c:numCache>
            </c:numRef>
          </c:val>
        </c:ser>
        <c:ser>
          <c:idx val="3"/>
          <c:order val="3"/>
          <c:tx>
            <c:strRef>
              <c:f>Sheet1!$E$1</c:f>
              <c:strCache>
                <c:ptCount val="1"/>
                <c:pt idx="0">
                  <c:v>2014</c:v>
                </c:pt>
              </c:strCache>
            </c:strRef>
          </c:tx>
          <c:spPr>
            <a:solidFill>
              <a:schemeClr val="accent4"/>
            </a:solidFill>
            <a:ln>
              <a:noFill/>
            </a:ln>
            <a:effectLst/>
          </c:spPr>
          <c:invertIfNegative val="0"/>
          <c:cat>
            <c:strRef>
              <c:f>Sheet1!$A$2:$A$15</c:f>
              <c:strCache>
                <c:ptCount val="14"/>
                <c:pt idx="0">
                  <c:v>SKN</c:v>
                </c:pt>
                <c:pt idx="1">
                  <c:v>RTTY</c:v>
                </c:pt>
                <c:pt idx="2">
                  <c:v>JAN</c:v>
                </c:pt>
                <c:pt idx="3">
                  <c:v>DX</c:v>
                </c:pt>
                <c:pt idx="4">
                  <c:v>JUNE</c:v>
                </c:pt>
                <c:pt idx="5">
                  <c:v>FD</c:v>
                </c:pt>
                <c:pt idx="6">
                  <c:v>IARU</c:v>
                </c:pt>
                <c:pt idx="7">
                  <c:v>UHF/222 (2016 not ARRL)</c:v>
                </c:pt>
                <c:pt idx="8">
                  <c:v>10-GHz</c:v>
                </c:pt>
                <c:pt idx="9">
                  <c:v>SEPT</c:v>
                </c:pt>
                <c:pt idx="10">
                  <c:v>EME</c:v>
                </c:pt>
                <c:pt idx="11">
                  <c:v>NOV SS</c:v>
                </c:pt>
                <c:pt idx="12">
                  <c:v>160-M</c:v>
                </c:pt>
                <c:pt idx="13">
                  <c:v>10-M</c:v>
                </c:pt>
              </c:strCache>
            </c:strRef>
          </c:cat>
          <c:val>
            <c:numRef>
              <c:f>Sheet1!$E$2:$E$15</c:f>
              <c:numCache>
                <c:formatCode>General</c:formatCode>
                <c:ptCount val="14"/>
                <c:pt idx="0">
                  <c:v>211</c:v>
                </c:pt>
                <c:pt idx="1">
                  <c:v>1722</c:v>
                </c:pt>
                <c:pt idx="2">
                  <c:v>622</c:v>
                </c:pt>
                <c:pt idx="3">
                  <c:v>8204</c:v>
                </c:pt>
                <c:pt idx="4">
                  <c:v>1042</c:v>
                </c:pt>
                <c:pt idx="5">
                  <c:v>2687</c:v>
                </c:pt>
                <c:pt idx="6">
                  <c:v>5185</c:v>
                </c:pt>
                <c:pt idx="7">
                  <c:v>166</c:v>
                </c:pt>
                <c:pt idx="8">
                  <c:v>112</c:v>
                </c:pt>
                <c:pt idx="9">
                  <c:v>545</c:v>
                </c:pt>
                <c:pt idx="10">
                  <c:v>123</c:v>
                </c:pt>
                <c:pt idx="11">
                  <c:v>3211</c:v>
                </c:pt>
                <c:pt idx="12">
                  <c:v>1175</c:v>
                </c:pt>
                <c:pt idx="13">
                  <c:v>5479</c:v>
                </c:pt>
              </c:numCache>
            </c:numRef>
          </c:val>
        </c:ser>
        <c:ser>
          <c:idx val="4"/>
          <c:order val="4"/>
          <c:tx>
            <c:strRef>
              <c:f>Sheet1!$F$1</c:f>
              <c:strCache>
                <c:ptCount val="1"/>
                <c:pt idx="0">
                  <c:v>2015</c:v>
                </c:pt>
              </c:strCache>
            </c:strRef>
          </c:tx>
          <c:spPr>
            <a:solidFill>
              <a:schemeClr val="accent5"/>
            </a:solidFill>
            <a:ln>
              <a:noFill/>
            </a:ln>
            <a:effectLst/>
          </c:spPr>
          <c:invertIfNegative val="0"/>
          <c:cat>
            <c:strRef>
              <c:f>Sheet1!$A$2:$A$15</c:f>
              <c:strCache>
                <c:ptCount val="14"/>
                <c:pt idx="0">
                  <c:v>SKN</c:v>
                </c:pt>
                <c:pt idx="1">
                  <c:v>RTTY</c:v>
                </c:pt>
                <c:pt idx="2">
                  <c:v>JAN</c:v>
                </c:pt>
                <c:pt idx="3">
                  <c:v>DX</c:v>
                </c:pt>
                <c:pt idx="4">
                  <c:v>JUNE</c:v>
                </c:pt>
                <c:pt idx="5">
                  <c:v>FD</c:v>
                </c:pt>
                <c:pt idx="6">
                  <c:v>IARU</c:v>
                </c:pt>
                <c:pt idx="7">
                  <c:v>UHF/222 (2016 not ARRL)</c:v>
                </c:pt>
                <c:pt idx="8">
                  <c:v>10-GHz</c:v>
                </c:pt>
                <c:pt idx="9">
                  <c:v>SEPT</c:v>
                </c:pt>
                <c:pt idx="10">
                  <c:v>EME</c:v>
                </c:pt>
                <c:pt idx="11">
                  <c:v>NOV SS</c:v>
                </c:pt>
                <c:pt idx="12">
                  <c:v>160-M</c:v>
                </c:pt>
                <c:pt idx="13">
                  <c:v>10-M</c:v>
                </c:pt>
              </c:strCache>
            </c:strRef>
          </c:cat>
          <c:val>
            <c:numRef>
              <c:f>Sheet1!$F$2:$F$15</c:f>
              <c:numCache>
                <c:formatCode>General</c:formatCode>
                <c:ptCount val="14"/>
                <c:pt idx="0">
                  <c:v>184</c:v>
                </c:pt>
                <c:pt idx="1">
                  <c:v>1820</c:v>
                </c:pt>
                <c:pt idx="2">
                  <c:v>649</c:v>
                </c:pt>
                <c:pt idx="3">
                  <c:v>8302</c:v>
                </c:pt>
                <c:pt idx="4">
                  <c:v>994</c:v>
                </c:pt>
                <c:pt idx="5">
                  <c:v>2720</c:v>
                </c:pt>
                <c:pt idx="6">
                  <c:v>4544</c:v>
                </c:pt>
                <c:pt idx="7">
                  <c:v>176</c:v>
                </c:pt>
                <c:pt idx="8">
                  <c:v>121</c:v>
                </c:pt>
                <c:pt idx="9">
                  <c:v>492</c:v>
                </c:pt>
                <c:pt idx="10">
                  <c:v>131</c:v>
                </c:pt>
                <c:pt idx="11">
                  <c:v>3321</c:v>
                </c:pt>
                <c:pt idx="12">
                  <c:v>1296</c:v>
                </c:pt>
                <c:pt idx="13">
                  <c:v>4142</c:v>
                </c:pt>
              </c:numCache>
            </c:numRef>
          </c:val>
        </c:ser>
        <c:ser>
          <c:idx val="5"/>
          <c:order val="5"/>
          <c:tx>
            <c:strRef>
              <c:f>Sheet1!$G$1</c:f>
              <c:strCache>
                <c:ptCount val="1"/>
                <c:pt idx="0">
                  <c:v>2016</c:v>
                </c:pt>
              </c:strCache>
            </c:strRef>
          </c:tx>
          <c:spPr>
            <a:solidFill>
              <a:schemeClr val="accent6"/>
            </a:solidFill>
            <a:ln>
              <a:noFill/>
            </a:ln>
            <a:effectLst/>
          </c:spPr>
          <c:invertIfNegative val="0"/>
          <c:cat>
            <c:strRef>
              <c:f>Sheet1!$A$2:$A$15</c:f>
              <c:strCache>
                <c:ptCount val="14"/>
                <c:pt idx="0">
                  <c:v>SKN</c:v>
                </c:pt>
                <c:pt idx="1">
                  <c:v>RTTY</c:v>
                </c:pt>
                <c:pt idx="2">
                  <c:v>JAN</c:v>
                </c:pt>
                <c:pt idx="3">
                  <c:v>DX</c:v>
                </c:pt>
                <c:pt idx="4">
                  <c:v>JUNE</c:v>
                </c:pt>
                <c:pt idx="5">
                  <c:v>FD</c:v>
                </c:pt>
                <c:pt idx="6">
                  <c:v>IARU</c:v>
                </c:pt>
                <c:pt idx="7">
                  <c:v>UHF/222 (2016 not ARRL)</c:v>
                </c:pt>
                <c:pt idx="8">
                  <c:v>10-GHz</c:v>
                </c:pt>
                <c:pt idx="9">
                  <c:v>SEPT</c:v>
                </c:pt>
                <c:pt idx="10">
                  <c:v>EME</c:v>
                </c:pt>
                <c:pt idx="11">
                  <c:v>NOV SS</c:v>
                </c:pt>
                <c:pt idx="12">
                  <c:v>160-M</c:v>
                </c:pt>
                <c:pt idx="13">
                  <c:v>10-M</c:v>
                </c:pt>
              </c:strCache>
            </c:strRef>
          </c:cat>
          <c:val>
            <c:numRef>
              <c:f>Sheet1!$G$2:$G$15</c:f>
              <c:numCache>
                <c:formatCode>General</c:formatCode>
                <c:ptCount val="14"/>
                <c:pt idx="0">
                  <c:v>199</c:v>
                </c:pt>
                <c:pt idx="1">
                  <c:v>1757</c:v>
                </c:pt>
                <c:pt idx="2">
                  <c:v>645</c:v>
                </c:pt>
                <c:pt idx="3">
                  <c:v>7780</c:v>
                </c:pt>
                <c:pt idx="4">
                  <c:v>1169</c:v>
                </c:pt>
                <c:pt idx="5">
                  <c:v>2698</c:v>
                </c:pt>
                <c:pt idx="6">
                  <c:v>4276</c:v>
                </c:pt>
                <c:pt idx="7">
                  <c:v>188</c:v>
                </c:pt>
                <c:pt idx="8">
                  <c:v>131</c:v>
                </c:pt>
                <c:pt idx="9">
                  <c:v>504</c:v>
                </c:pt>
                <c:pt idx="10">
                  <c:v>163</c:v>
                </c:pt>
                <c:pt idx="11">
                  <c:v>2928</c:v>
                </c:pt>
                <c:pt idx="12">
                  <c:v>1335</c:v>
                </c:pt>
                <c:pt idx="13">
                  <c:v>2575</c:v>
                </c:pt>
              </c:numCache>
            </c:numRef>
          </c:val>
        </c:ser>
        <c:ser>
          <c:idx val="6"/>
          <c:order val="6"/>
          <c:tx>
            <c:strRef>
              <c:f>Sheet1!$H$1</c:f>
              <c:strCache>
                <c:ptCount val="1"/>
                <c:pt idx="0">
                  <c:v>2017</c:v>
                </c:pt>
              </c:strCache>
            </c:strRef>
          </c:tx>
          <c:spPr>
            <a:solidFill>
              <a:schemeClr val="accent1">
                <a:lumMod val="60000"/>
              </a:schemeClr>
            </a:solidFill>
            <a:ln>
              <a:noFill/>
            </a:ln>
            <a:effectLst/>
          </c:spPr>
          <c:invertIfNegative val="0"/>
          <c:cat>
            <c:strRef>
              <c:f>Sheet1!$A$2:$A$15</c:f>
              <c:strCache>
                <c:ptCount val="14"/>
                <c:pt idx="0">
                  <c:v>SKN</c:v>
                </c:pt>
                <c:pt idx="1">
                  <c:v>RTTY</c:v>
                </c:pt>
                <c:pt idx="2">
                  <c:v>JAN</c:v>
                </c:pt>
                <c:pt idx="3">
                  <c:v>DX</c:v>
                </c:pt>
                <c:pt idx="4">
                  <c:v>JUNE</c:v>
                </c:pt>
                <c:pt idx="5">
                  <c:v>FD</c:v>
                </c:pt>
                <c:pt idx="6">
                  <c:v>IARU</c:v>
                </c:pt>
                <c:pt idx="7">
                  <c:v>UHF/222 (2016 not ARRL)</c:v>
                </c:pt>
                <c:pt idx="8">
                  <c:v>10-GHz</c:v>
                </c:pt>
                <c:pt idx="9">
                  <c:v>SEPT</c:v>
                </c:pt>
                <c:pt idx="10">
                  <c:v>EME</c:v>
                </c:pt>
                <c:pt idx="11">
                  <c:v>NOV SS</c:v>
                </c:pt>
                <c:pt idx="12">
                  <c:v>160-M</c:v>
                </c:pt>
                <c:pt idx="13">
                  <c:v>10-M</c:v>
                </c:pt>
              </c:strCache>
            </c:strRef>
          </c:cat>
          <c:val>
            <c:numRef>
              <c:f>Sheet1!$H$2:$H$15</c:f>
              <c:numCache>
                <c:formatCode>General</c:formatCode>
                <c:ptCount val="14"/>
                <c:pt idx="0">
                  <c:v>190</c:v>
                </c:pt>
                <c:pt idx="1">
                  <c:v>1817</c:v>
                </c:pt>
                <c:pt idx="2">
                  <c:v>679</c:v>
                </c:pt>
                <c:pt idx="3">
                  <c:v>6954</c:v>
                </c:pt>
                <c:pt idx="4">
                  <c:v>1265</c:v>
                </c:pt>
                <c:pt idx="5">
                  <c:v>2965</c:v>
                </c:pt>
                <c:pt idx="6">
                  <c:v>4011</c:v>
                </c:pt>
                <c:pt idx="7">
                  <c:v>199</c:v>
                </c:pt>
                <c:pt idx="8">
                  <c:v>127</c:v>
                </c:pt>
                <c:pt idx="9">
                  <c:v>473</c:v>
                </c:pt>
                <c:pt idx="10">
                  <c:v>148</c:v>
                </c:pt>
                <c:pt idx="11">
                  <c:v>2963</c:v>
                </c:pt>
                <c:pt idx="12">
                  <c:v>1395</c:v>
                </c:pt>
                <c:pt idx="13">
                  <c:v>1721</c:v>
                </c:pt>
              </c:numCache>
            </c:numRef>
          </c:val>
        </c:ser>
        <c:ser>
          <c:idx val="7"/>
          <c:order val="7"/>
          <c:tx>
            <c:strRef>
              <c:f>Sheet1!$I$1</c:f>
              <c:strCache>
                <c:ptCount val="1"/>
                <c:pt idx="0">
                  <c:v>2018</c:v>
                </c:pt>
              </c:strCache>
            </c:strRef>
          </c:tx>
          <c:spPr>
            <a:solidFill>
              <a:schemeClr val="accent2">
                <a:lumMod val="60000"/>
              </a:schemeClr>
            </a:solidFill>
            <a:ln>
              <a:noFill/>
            </a:ln>
            <a:effectLst/>
          </c:spPr>
          <c:invertIfNegative val="0"/>
          <c:cat>
            <c:strRef>
              <c:f>Sheet1!$A$2:$A$15</c:f>
              <c:strCache>
                <c:ptCount val="14"/>
                <c:pt idx="0">
                  <c:v>SKN</c:v>
                </c:pt>
                <c:pt idx="1">
                  <c:v>RTTY</c:v>
                </c:pt>
                <c:pt idx="2">
                  <c:v>JAN</c:v>
                </c:pt>
                <c:pt idx="3">
                  <c:v>DX</c:v>
                </c:pt>
                <c:pt idx="4">
                  <c:v>JUNE</c:v>
                </c:pt>
                <c:pt idx="5">
                  <c:v>FD</c:v>
                </c:pt>
                <c:pt idx="6">
                  <c:v>IARU</c:v>
                </c:pt>
                <c:pt idx="7">
                  <c:v>UHF/222 (2016 not ARRL)</c:v>
                </c:pt>
                <c:pt idx="8">
                  <c:v>10-GHz</c:v>
                </c:pt>
                <c:pt idx="9">
                  <c:v>SEPT</c:v>
                </c:pt>
                <c:pt idx="10">
                  <c:v>EME</c:v>
                </c:pt>
                <c:pt idx="11">
                  <c:v>NOV SS</c:v>
                </c:pt>
                <c:pt idx="12">
                  <c:v>160-M</c:v>
                </c:pt>
                <c:pt idx="13">
                  <c:v>10-M</c:v>
                </c:pt>
              </c:strCache>
            </c:strRef>
          </c:cat>
          <c:val>
            <c:numRef>
              <c:f>Sheet1!$I$2:$I$15</c:f>
              <c:numCache>
                <c:formatCode>General</c:formatCode>
                <c:ptCount val="14"/>
                <c:pt idx="0">
                  <c:v>158</c:v>
                </c:pt>
                <c:pt idx="1">
                  <c:v>1620</c:v>
                </c:pt>
                <c:pt idx="2">
                  <c:v>742</c:v>
                </c:pt>
                <c:pt idx="3">
                  <c:v>7072</c:v>
                </c:pt>
                <c:pt idx="4">
                  <c:v>1262</c:v>
                </c:pt>
                <c:pt idx="5">
                  <c:v>2902</c:v>
                </c:pt>
                <c:pt idx="6">
                  <c:v>4723</c:v>
                </c:pt>
                <c:pt idx="7">
                  <c:v>147</c:v>
                </c:pt>
                <c:pt idx="8">
                  <c:v>143</c:v>
                </c:pt>
                <c:pt idx="9">
                  <c:v>569</c:v>
                </c:pt>
                <c:pt idx="10">
                  <c:v>196</c:v>
                </c:pt>
                <c:pt idx="11">
                  <c:v>2992</c:v>
                </c:pt>
                <c:pt idx="12">
                  <c:v>1380</c:v>
                </c:pt>
                <c:pt idx="13">
                  <c:v>1910</c:v>
                </c:pt>
              </c:numCache>
            </c:numRef>
          </c:val>
        </c:ser>
        <c:dLbls>
          <c:showLegendKey val="0"/>
          <c:showVal val="0"/>
          <c:showCatName val="0"/>
          <c:showSerName val="0"/>
          <c:showPercent val="0"/>
          <c:showBubbleSize val="0"/>
        </c:dLbls>
        <c:gapWidth val="219"/>
        <c:overlap val="-27"/>
        <c:axId val="301451872"/>
        <c:axId val="301452264"/>
      </c:barChart>
      <c:catAx>
        <c:axId val="3014518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01452264"/>
        <c:crosses val="autoZero"/>
        <c:auto val="1"/>
        <c:lblAlgn val="ctr"/>
        <c:lblOffset val="100"/>
        <c:noMultiLvlLbl val="0"/>
      </c:catAx>
      <c:valAx>
        <c:axId val="30145226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01451872"/>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Sheet1!$B$23</c:f>
              <c:strCache>
                <c:ptCount val="1"/>
                <c:pt idx="0">
                  <c:v>2011</c:v>
                </c:pt>
              </c:strCache>
            </c:strRef>
          </c:tx>
          <c:spPr>
            <a:solidFill>
              <a:schemeClr val="accent1"/>
            </a:solidFill>
            <a:ln>
              <a:noFill/>
            </a:ln>
            <a:effectLst/>
          </c:spPr>
          <c:invertIfNegative val="0"/>
          <c:cat>
            <c:strRef>
              <c:f>Sheet1!$A$24:$A$29</c:f>
              <c:strCache>
                <c:ptCount val="6"/>
                <c:pt idx="0">
                  <c:v>JAN</c:v>
                </c:pt>
                <c:pt idx="1">
                  <c:v>JUNE</c:v>
                </c:pt>
                <c:pt idx="2">
                  <c:v>UHF/222</c:v>
                </c:pt>
                <c:pt idx="3">
                  <c:v>10-GHz</c:v>
                </c:pt>
                <c:pt idx="4">
                  <c:v>SEPT</c:v>
                </c:pt>
                <c:pt idx="5">
                  <c:v>EME</c:v>
                </c:pt>
              </c:strCache>
            </c:strRef>
          </c:cat>
          <c:val>
            <c:numRef>
              <c:f>Sheet1!$B$24:$B$29</c:f>
              <c:numCache>
                <c:formatCode>General</c:formatCode>
                <c:ptCount val="6"/>
                <c:pt idx="0">
                  <c:v>710</c:v>
                </c:pt>
                <c:pt idx="1">
                  <c:v>1233</c:v>
                </c:pt>
                <c:pt idx="2">
                  <c:v>148</c:v>
                </c:pt>
                <c:pt idx="3">
                  <c:v>116</c:v>
                </c:pt>
                <c:pt idx="4">
                  <c:v>435</c:v>
                </c:pt>
                <c:pt idx="5">
                  <c:v>133</c:v>
                </c:pt>
              </c:numCache>
            </c:numRef>
          </c:val>
        </c:ser>
        <c:ser>
          <c:idx val="1"/>
          <c:order val="1"/>
          <c:tx>
            <c:strRef>
              <c:f>Sheet1!$C$23</c:f>
              <c:strCache>
                <c:ptCount val="1"/>
                <c:pt idx="0">
                  <c:v>2012</c:v>
                </c:pt>
              </c:strCache>
            </c:strRef>
          </c:tx>
          <c:spPr>
            <a:solidFill>
              <a:schemeClr val="accent2"/>
            </a:solidFill>
            <a:ln>
              <a:noFill/>
            </a:ln>
            <a:effectLst/>
          </c:spPr>
          <c:invertIfNegative val="0"/>
          <c:cat>
            <c:strRef>
              <c:f>Sheet1!$A$24:$A$29</c:f>
              <c:strCache>
                <c:ptCount val="6"/>
                <c:pt idx="0">
                  <c:v>JAN</c:v>
                </c:pt>
                <c:pt idx="1">
                  <c:v>JUNE</c:v>
                </c:pt>
                <c:pt idx="2">
                  <c:v>UHF/222</c:v>
                </c:pt>
                <c:pt idx="3">
                  <c:v>10-GHz</c:v>
                </c:pt>
                <c:pt idx="4">
                  <c:v>SEPT</c:v>
                </c:pt>
                <c:pt idx="5">
                  <c:v>EME</c:v>
                </c:pt>
              </c:strCache>
            </c:strRef>
          </c:cat>
          <c:val>
            <c:numRef>
              <c:f>Sheet1!$C$24:$C$29</c:f>
              <c:numCache>
                <c:formatCode>General</c:formatCode>
                <c:ptCount val="6"/>
                <c:pt idx="0">
                  <c:v>767</c:v>
                </c:pt>
                <c:pt idx="1">
                  <c:v>1223</c:v>
                </c:pt>
                <c:pt idx="2">
                  <c:v>171</c:v>
                </c:pt>
                <c:pt idx="3">
                  <c:v>115</c:v>
                </c:pt>
                <c:pt idx="4">
                  <c:v>454</c:v>
                </c:pt>
                <c:pt idx="5">
                  <c:v>110</c:v>
                </c:pt>
              </c:numCache>
            </c:numRef>
          </c:val>
        </c:ser>
        <c:ser>
          <c:idx val="2"/>
          <c:order val="2"/>
          <c:tx>
            <c:strRef>
              <c:f>Sheet1!$D$23</c:f>
              <c:strCache>
                <c:ptCount val="1"/>
                <c:pt idx="0">
                  <c:v>2013</c:v>
                </c:pt>
              </c:strCache>
            </c:strRef>
          </c:tx>
          <c:spPr>
            <a:solidFill>
              <a:schemeClr val="accent3"/>
            </a:solidFill>
            <a:ln>
              <a:noFill/>
            </a:ln>
            <a:effectLst/>
          </c:spPr>
          <c:invertIfNegative val="0"/>
          <c:cat>
            <c:strRef>
              <c:f>Sheet1!$A$24:$A$29</c:f>
              <c:strCache>
                <c:ptCount val="6"/>
                <c:pt idx="0">
                  <c:v>JAN</c:v>
                </c:pt>
                <c:pt idx="1">
                  <c:v>JUNE</c:v>
                </c:pt>
                <c:pt idx="2">
                  <c:v>UHF/222</c:v>
                </c:pt>
                <c:pt idx="3">
                  <c:v>10-GHz</c:v>
                </c:pt>
                <c:pt idx="4">
                  <c:v>SEPT</c:v>
                </c:pt>
                <c:pt idx="5">
                  <c:v>EME</c:v>
                </c:pt>
              </c:strCache>
            </c:strRef>
          </c:cat>
          <c:val>
            <c:numRef>
              <c:f>Sheet1!$D$24:$D$29</c:f>
              <c:numCache>
                <c:formatCode>General</c:formatCode>
                <c:ptCount val="6"/>
                <c:pt idx="0">
                  <c:v>723</c:v>
                </c:pt>
                <c:pt idx="1">
                  <c:v>1010</c:v>
                </c:pt>
                <c:pt idx="2">
                  <c:v>156</c:v>
                </c:pt>
                <c:pt idx="3">
                  <c:v>100</c:v>
                </c:pt>
                <c:pt idx="4">
                  <c:v>514</c:v>
                </c:pt>
                <c:pt idx="5">
                  <c:v>117</c:v>
                </c:pt>
              </c:numCache>
            </c:numRef>
          </c:val>
        </c:ser>
        <c:ser>
          <c:idx val="3"/>
          <c:order val="3"/>
          <c:tx>
            <c:strRef>
              <c:f>Sheet1!$E$23</c:f>
              <c:strCache>
                <c:ptCount val="1"/>
                <c:pt idx="0">
                  <c:v>2014</c:v>
                </c:pt>
              </c:strCache>
            </c:strRef>
          </c:tx>
          <c:spPr>
            <a:solidFill>
              <a:schemeClr val="accent4"/>
            </a:solidFill>
            <a:ln>
              <a:noFill/>
            </a:ln>
            <a:effectLst/>
          </c:spPr>
          <c:invertIfNegative val="0"/>
          <c:cat>
            <c:strRef>
              <c:f>Sheet1!$A$24:$A$29</c:f>
              <c:strCache>
                <c:ptCount val="6"/>
                <c:pt idx="0">
                  <c:v>JAN</c:v>
                </c:pt>
                <c:pt idx="1">
                  <c:v>JUNE</c:v>
                </c:pt>
                <c:pt idx="2">
                  <c:v>UHF/222</c:v>
                </c:pt>
                <c:pt idx="3">
                  <c:v>10-GHz</c:v>
                </c:pt>
                <c:pt idx="4">
                  <c:v>SEPT</c:v>
                </c:pt>
                <c:pt idx="5">
                  <c:v>EME</c:v>
                </c:pt>
              </c:strCache>
            </c:strRef>
          </c:cat>
          <c:val>
            <c:numRef>
              <c:f>Sheet1!$E$24:$E$29</c:f>
              <c:numCache>
                <c:formatCode>General</c:formatCode>
                <c:ptCount val="6"/>
                <c:pt idx="0">
                  <c:v>622</c:v>
                </c:pt>
                <c:pt idx="1">
                  <c:v>1042</c:v>
                </c:pt>
                <c:pt idx="2">
                  <c:v>166</c:v>
                </c:pt>
                <c:pt idx="3">
                  <c:v>112</c:v>
                </c:pt>
                <c:pt idx="4">
                  <c:v>545</c:v>
                </c:pt>
                <c:pt idx="5">
                  <c:v>123</c:v>
                </c:pt>
              </c:numCache>
            </c:numRef>
          </c:val>
        </c:ser>
        <c:ser>
          <c:idx val="4"/>
          <c:order val="4"/>
          <c:tx>
            <c:strRef>
              <c:f>Sheet1!$F$23</c:f>
              <c:strCache>
                <c:ptCount val="1"/>
                <c:pt idx="0">
                  <c:v>2015</c:v>
                </c:pt>
              </c:strCache>
            </c:strRef>
          </c:tx>
          <c:spPr>
            <a:solidFill>
              <a:schemeClr val="accent5"/>
            </a:solidFill>
            <a:ln>
              <a:noFill/>
            </a:ln>
            <a:effectLst/>
          </c:spPr>
          <c:invertIfNegative val="0"/>
          <c:cat>
            <c:strRef>
              <c:f>Sheet1!$A$24:$A$29</c:f>
              <c:strCache>
                <c:ptCount val="6"/>
                <c:pt idx="0">
                  <c:v>JAN</c:v>
                </c:pt>
                <c:pt idx="1">
                  <c:v>JUNE</c:v>
                </c:pt>
                <c:pt idx="2">
                  <c:v>UHF/222</c:v>
                </c:pt>
                <c:pt idx="3">
                  <c:v>10-GHz</c:v>
                </c:pt>
                <c:pt idx="4">
                  <c:v>SEPT</c:v>
                </c:pt>
                <c:pt idx="5">
                  <c:v>EME</c:v>
                </c:pt>
              </c:strCache>
            </c:strRef>
          </c:cat>
          <c:val>
            <c:numRef>
              <c:f>Sheet1!$F$24:$F$29</c:f>
              <c:numCache>
                <c:formatCode>General</c:formatCode>
                <c:ptCount val="6"/>
                <c:pt idx="0">
                  <c:v>653</c:v>
                </c:pt>
                <c:pt idx="1">
                  <c:v>994</c:v>
                </c:pt>
                <c:pt idx="2">
                  <c:v>176</c:v>
                </c:pt>
                <c:pt idx="3">
                  <c:v>121</c:v>
                </c:pt>
                <c:pt idx="4">
                  <c:v>492</c:v>
                </c:pt>
                <c:pt idx="5">
                  <c:v>131</c:v>
                </c:pt>
              </c:numCache>
            </c:numRef>
          </c:val>
        </c:ser>
        <c:ser>
          <c:idx val="5"/>
          <c:order val="5"/>
          <c:tx>
            <c:strRef>
              <c:f>Sheet1!$G$23</c:f>
              <c:strCache>
                <c:ptCount val="1"/>
                <c:pt idx="0">
                  <c:v>2016</c:v>
                </c:pt>
              </c:strCache>
            </c:strRef>
          </c:tx>
          <c:spPr>
            <a:solidFill>
              <a:schemeClr val="accent6"/>
            </a:solidFill>
            <a:ln>
              <a:noFill/>
            </a:ln>
            <a:effectLst/>
          </c:spPr>
          <c:invertIfNegative val="0"/>
          <c:cat>
            <c:strRef>
              <c:f>Sheet1!$A$24:$A$29</c:f>
              <c:strCache>
                <c:ptCount val="6"/>
                <c:pt idx="0">
                  <c:v>JAN</c:v>
                </c:pt>
                <c:pt idx="1">
                  <c:v>JUNE</c:v>
                </c:pt>
                <c:pt idx="2">
                  <c:v>UHF/222</c:v>
                </c:pt>
                <c:pt idx="3">
                  <c:v>10-GHz</c:v>
                </c:pt>
                <c:pt idx="4">
                  <c:v>SEPT</c:v>
                </c:pt>
                <c:pt idx="5">
                  <c:v>EME</c:v>
                </c:pt>
              </c:strCache>
            </c:strRef>
          </c:cat>
          <c:val>
            <c:numRef>
              <c:f>Sheet1!$G$24:$G$29</c:f>
              <c:numCache>
                <c:formatCode>General</c:formatCode>
                <c:ptCount val="6"/>
                <c:pt idx="0">
                  <c:v>645</c:v>
                </c:pt>
                <c:pt idx="1">
                  <c:v>1169</c:v>
                </c:pt>
                <c:pt idx="2">
                  <c:v>188</c:v>
                </c:pt>
                <c:pt idx="3">
                  <c:v>131</c:v>
                </c:pt>
                <c:pt idx="4">
                  <c:v>504</c:v>
                </c:pt>
                <c:pt idx="5">
                  <c:v>163</c:v>
                </c:pt>
              </c:numCache>
            </c:numRef>
          </c:val>
        </c:ser>
        <c:ser>
          <c:idx val="6"/>
          <c:order val="6"/>
          <c:tx>
            <c:strRef>
              <c:f>Sheet1!$H$23</c:f>
              <c:strCache>
                <c:ptCount val="1"/>
                <c:pt idx="0">
                  <c:v>2017</c:v>
                </c:pt>
              </c:strCache>
            </c:strRef>
          </c:tx>
          <c:spPr>
            <a:solidFill>
              <a:schemeClr val="accent1">
                <a:lumMod val="60000"/>
              </a:schemeClr>
            </a:solidFill>
            <a:ln>
              <a:noFill/>
            </a:ln>
            <a:effectLst/>
          </c:spPr>
          <c:invertIfNegative val="0"/>
          <c:cat>
            <c:strRef>
              <c:f>Sheet1!$A$24:$A$29</c:f>
              <c:strCache>
                <c:ptCount val="6"/>
                <c:pt idx="0">
                  <c:v>JAN</c:v>
                </c:pt>
                <c:pt idx="1">
                  <c:v>JUNE</c:v>
                </c:pt>
                <c:pt idx="2">
                  <c:v>UHF/222</c:v>
                </c:pt>
                <c:pt idx="3">
                  <c:v>10-GHz</c:v>
                </c:pt>
                <c:pt idx="4">
                  <c:v>SEPT</c:v>
                </c:pt>
                <c:pt idx="5">
                  <c:v>EME</c:v>
                </c:pt>
              </c:strCache>
            </c:strRef>
          </c:cat>
          <c:val>
            <c:numRef>
              <c:f>Sheet1!$H$24:$H$29</c:f>
              <c:numCache>
                <c:formatCode>General</c:formatCode>
                <c:ptCount val="6"/>
                <c:pt idx="0">
                  <c:v>679</c:v>
                </c:pt>
                <c:pt idx="1">
                  <c:v>1265</c:v>
                </c:pt>
                <c:pt idx="2">
                  <c:v>199</c:v>
                </c:pt>
                <c:pt idx="3">
                  <c:v>127</c:v>
                </c:pt>
                <c:pt idx="4">
                  <c:v>473</c:v>
                </c:pt>
                <c:pt idx="5">
                  <c:v>148</c:v>
                </c:pt>
              </c:numCache>
            </c:numRef>
          </c:val>
        </c:ser>
        <c:ser>
          <c:idx val="7"/>
          <c:order val="7"/>
          <c:tx>
            <c:strRef>
              <c:f>Sheet1!$I$23</c:f>
              <c:strCache>
                <c:ptCount val="1"/>
                <c:pt idx="0">
                  <c:v>2018</c:v>
                </c:pt>
              </c:strCache>
            </c:strRef>
          </c:tx>
          <c:spPr>
            <a:solidFill>
              <a:schemeClr val="accent2">
                <a:lumMod val="60000"/>
              </a:schemeClr>
            </a:solidFill>
            <a:ln>
              <a:noFill/>
            </a:ln>
            <a:effectLst/>
          </c:spPr>
          <c:invertIfNegative val="0"/>
          <c:cat>
            <c:strRef>
              <c:f>Sheet1!$A$24:$A$29</c:f>
              <c:strCache>
                <c:ptCount val="6"/>
                <c:pt idx="0">
                  <c:v>JAN</c:v>
                </c:pt>
                <c:pt idx="1">
                  <c:v>JUNE</c:v>
                </c:pt>
                <c:pt idx="2">
                  <c:v>UHF/222</c:v>
                </c:pt>
                <c:pt idx="3">
                  <c:v>10-GHz</c:v>
                </c:pt>
                <c:pt idx="4">
                  <c:v>SEPT</c:v>
                </c:pt>
                <c:pt idx="5">
                  <c:v>EME</c:v>
                </c:pt>
              </c:strCache>
            </c:strRef>
          </c:cat>
          <c:val>
            <c:numRef>
              <c:f>Sheet1!$I$24:$I$29</c:f>
              <c:numCache>
                <c:formatCode>General</c:formatCode>
                <c:ptCount val="6"/>
                <c:pt idx="0">
                  <c:v>742</c:v>
                </c:pt>
                <c:pt idx="1">
                  <c:v>1262</c:v>
                </c:pt>
                <c:pt idx="2">
                  <c:v>147</c:v>
                </c:pt>
                <c:pt idx="3">
                  <c:v>143</c:v>
                </c:pt>
                <c:pt idx="4">
                  <c:v>569</c:v>
                </c:pt>
                <c:pt idx="5">
                  <c:v>196</c:v>
                </c:pt>
              </c:numCache>
            </c:numRef>
          </c:val>
        </c:ser>
        <c:dLbls>
          <c:showLegendKey val="0"/>
          <c:showVal val="0"/>
          <c:showCatName val="0"/>
          <c:showSerName val="0"/>
          <c:showPercent val="0"/>
          <c:showBubbleSize val="0"/>
        </c:dLbls>
        <c:gapWidth val="219"/>
        <c:overlap val="-27"/>
        <c:axId val="301079016"/>
        <c:axId val="301079408"/>
      </c:barChart>
      <c:catAx>
        <c:axId val="3010790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01079408"/>
        <c:crosses val="autoZero"/>
        <c:auto val="1"/>
        <c:lblAlgn val="ctr"/>
        <c:lblOffset val="100"/>
        <c:noMultiLvlLbl val="0"/>
      </c:catAx>
      <c:valAx>
        <c:axId val="3010794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01079016"/>
        <c:crosses val="autoZero"/>
        <c:crossBetween val="between"/>
      </c:valAx>
      <c:spPr>
        <a:noFill/>
        <a:ln>
          <a:noFill/>
        </a:ln>
        <a:effectLst/>
      </c:spPr>
    </c:plotArea>
    <c:legend>
      <c:legendPos val="b"/>
      <c:layout>
        <c:manualLayout>
          <c:xMode val="edge"/>
          <c:yMode val="edge"/>
          <c:x val="0.32784725121540986"/>
          <c:y val="0.94881686322921666"/>
          <c:w val="0.3807864206227089"/>
          <c:h val="5.1183136770783351E-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C117FCEC-28A5-4C3E-9EF1-5DB149304516}" type="datetimeFigureOut">
              <a:rPr lang="en-US"/>
              <a:pPr>
                <a:defRPr/>
              </a:pPr>
              <a:t>3/14/2019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66E28F9-D0F8-4A73-BED8-0EEC21D351E3}" type="slidenum">
              <a:rPr lang="en-US"/>
              <a:pPr>
                <a:defRPr/>
              </a:pPr>
              <a:t>‹#›</a:t>
            </a:fld>
            <a:endParaRPr lang="en-US" dirty="0"/>
          </a:p>
        </p:txBody>
      </p:sp>
    </p:spTree>
    <p:extLst>
      <p:ext uri="{BB962C8B-B14F-4D97-AF65-F5344CB8AC3E}">
        <p14:creationId xmlns:p14="http://schemas.microsoft.com/office/powerpoint/2010/main" val="35857941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14BB437-77C1-4818-8CF5-2226EFEA3D1A}" type="datetimeFigureOut">
              <a:rPr lang="en-US"/>
              <a:pPr>
                <a:defRPr/>
              </a:pPr>
              <a:t>3/14/2019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BF06206-FCC7-4970-A2A4-32280EB99780}" type="slidenum">
              <a:rPr lang="en-US"/>
              <a:pPr>
                <a:defRPr/>
              </a:pPr>
              <a:t>‹#›</a:t>
            </a:fld>
            <a:endParaRPr lang="en-US" dirty="0"/>
          </a:p>
        </p:txBody>
      </p:sp>
    </p:spTree>
    <p:extLst>
      <p:ext uri="{BB962C8B-B14F-4D97-AF65-F5344CB8AC3E}">
        <p14:creationId xmlns:p14="http://schemas.microsoft.com/office/powerpoint/2010/main" val="35446679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B88A392-39E6-43A3-90F7-CD8E3FA8C64B}" type="datetimeFigureOut">
              <a:rPr lang="en-US"/>
              <a:pPr>
                <a:defRPr/>
              </a:pPr>
              <a:t>3/14/2019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5C6EF09-463C-40C0-AC75-FB2013657F17}" type="slidenum">
              <a:rPr lang="en-US"/>
              <a:pPr>
                <a:defRPr/>
              </a:pPr>
              <a:t>‹#›</a:t>
            </a:fld>
            <a:endParaRPr lang="en-US" dirty="0"/>
          </a:p>
        </p:txBody>
      </p:sp>
    </p:spTree>
    <p:extLst>
      <p:ext uri="{BB962C8B-B14F-4D97-AF65-F5344CB8AC3E}">
        <p14:creationId xmlns:p14="http://schemas.microsoft.com/office/powerpoint/2010/main" val="37899334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3F26D11-CA69-413A-9CB6-0376207716D0}" type="datetimeFigureOut">
              <a:rPr lang="en-US"/>
              <a:pPr>
                <a:defRPr/>
              </a:pPr>
              <a:t>3/14/2019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A453383-D359-4173-A5C0-1FDD8B91406D}" type="slidenum">
              <a:rPr lang="en-US"/>
              <a:pPr>
                <a:defRPr/>
              </a:pPr>
              <a:t>‹#›</a:t>
            </a:fld>
            <a:endParaRPr lang="en-US" dirty="0"/>
          </a:p>
        </p:txBody>
      </p:sp>
    </p:spTree>
    <p:extLst>
      <p:ext uri="{BB962C8B-B14F-4D97-AF65-F5344CB8AC3E}">
        <p14:creationId xmlns:p14="http://schemas.microsoft.com/office/powerpoint/2010/main" val="3457256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E65E1FBA-47A1-4544-95FD-E2EDF2FFEF77}" type="datetimeFigureOut">
              <a:rPr lang="en-US"/>
              <a:pPr>
                <a:defRPr/>
              </a:pPr>
              <a:t>3/14/2019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872E043-B68A-4065-B6BC-425814922DAD}" type="slidenum">
              <a:rPr lang="en-US"/>
              <a:pPr>
                <a:defRPr/>
              </a:pPr>
              <a:t>‹#›</a:t>
            </a:fld>
            <a:endParaRPr lang="en-US" dirty="0"/>
          </a:p>
        </p:txBody>
      </p:sp>
    </p:spTree>
    <p:extLst>
      <p:ext uri="{BB962C8B-B14F-4D97-AF65-F5344CB8AC3E}">
        <p14:creationId xmlns:p14="http://schemas.microsoft.com/office/powerpoint/2010/main" val="4801340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7DA758F3-9B8E-47B8-A15B-8357053C6E08}" type="datetimeFigureOut">
              <a:rPr lang="en-US"/>
              <a:pPr>
                <a:defRPr/>
              </a:pPr>
              <a:t>3/14/2019</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F53D815-BF4B-4424-BE25-2E4099FA899D}" type="slidenum">
              <a:rPr lang="en-US"/>
              <a:pPr>
                <a:defRPr/>
              </a:pPr>
              <a:t>‹#›</a:t>
            </a:fld>
            <a:endParaRPr lang="en-US" dirty="0"/>
          </a:p>
        </p:txBody>
      </p:sp>
    </p:spTree>
    <p:extLst>
      <p:ext uri="{BB962C8B-B14F-4D97-AF65-F5344CB8AC3E}">
        <p14:creationId xmlns:p14="http://schemas.microsoft.com/office/powerpoint/2010/main" val="16629021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E9C65B71-34D9-4087-9D62-45203921AC8B}" type="datetimeFigureOut">
              <a:rPr lang="en-US"/>
              <a:pPr>
                <a:defRPr/>
              </a:pPr>
              <a:t>3/14/2019</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18914F76-008D-4840-913F-033E019DD137}" type="slidenum">
              <a:rPr lang="en-US"/>
              <a:pPr>
                <a:defRPr/>
              </a:pPr>
              <a:t>‹#›</a:t>
            </a:fld>
            <a:endParaRPr lang="en-US" dirty="0"/>
          </a:p>
        </p:txBody>
      </p:sp>
    </p:spTree>
    <p:extLst>
      <p:ext uri="{BB962C8B-B14F-4D97-AF65-F5344CB8AC3E}">
        <p14:creationId xmlns:p14="http://schemas.microsoft.com/office/powerpoint/2010/main" val="28835862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07E95C5F-2F36-466B-9F63-AA7A50F21779}" type="datetimeFigureOut">
              <a:rPr lang="en-US"/>
              <a:pPr>
                <a:defRPr/>
              </a:pPr>
              <a:t>3/14/2019</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5A4D48C4-3C6D-4F5F-ABB9-6E7770F551AA}" type="slidenum">
              <a:rPr lang="en-US"/>
              <a:pPr>
                <a:defRPr/>
              </a:pPr>
              <a:t>‹#›</a:t>
            </a:fld>
            <a:endParaRPr lang="en-US" dirty="0"/>
          </a:p>
        </p:txBody>
      </p:sp>
    </p:spTree>
    <p:extLst>
      <p:ext uri="{BB962C8B-B14F-4D97-AF65-F5344CB8AC3E}">
        <p14:creationId xmlns:p14="http://schemas.microsoft.com/office/powerpoint/2010/main" val="30097959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9C0C24C-96F4-4EE2-AE02-DDDDE810513D}" type="datetimeFigureOut">
              <a:rPr lang="en-US"/>
              <a:pPr>
                <a:defRPr/>
              </a:pPr>
              <a:t>3/14/2019</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958C5337-D3F8-4913-B327-9159CCE5F0E3}" type="slidenum">
              <a:rPr lang="en-US"/>
              <a:pPr>
                <a:defRPr/>
              </a:pPr>
              <a:t>‹#›</a:t>
            </a:fld>
            <a:endParaRPr lang="en-US" dirty="0"/>
          </a:p>
        </p:txBody>
      </p:sp>
    </p:spTree>
    <p:extLst>
      <p:ext uri="{BB962C8B-B14F-4D97-AF65-F5344CB8AC3E}">
        <p14:creationId xmlns:p14="http://schemas.microsoft.com/office/powerpoint/2010/main" val="18964384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F5C2576-93D7-41A2-BB09-866B1C0A3B73}" type="datetimeFigureOut">
              <a:rPr lang="en-US"/>
              <a:pPr>
                <a:defRPr/>
              </a:pPr>
              <a:t>3/14/2019</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1E36795-0BAE-4BD1-9F66-67A8D4E38E10}" type="slidenum">
              <a:rPr lang="en-US"/>
              <a:pPr>
                <a:defRPr/>
              </a:pPr>
              <a:t>‹#›</a:t>
            </a:fld>
            <a:endParaRPr lang="en-US" dirty="0"/>
          </a:p>
        </p:txBody>
      </p:sp>
    </p:spTree>
    <p:extLst>
      <p:ext uri="{BB962C8B-B14F-4D97-AF65-F5344CB8AC3E}">
        <p14:creationId xmlns:p14="http://schemas.microsoft.com/office/powerpoint/2010/main" val="26862296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2CB6F36-4620-48FD-B6C6-305AD76A22E3}" type="datetimeFigureOut">
              <a:rPr lang="en-US"/>
              <a:pPr>
                <a:defRPr/>
              </a:pPr>
              <a:t>3/14/2019</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606B0BA-357F-4C3A-99B3-D445B7825E64}" type="slidenum">
              <a:rPr lang="en-US"/>
              <a:pPr>
                <a:defRPr/>
              </a:pPr>
              <a:t>‹#›</a:t>
            </a:fld>
            <a:endParaRPr lang="en-US" dirty="0"/>
          </a:p>
        </p:txBody>
      </p:sp>
    </p:spTree>
    <p:extLst>
      <p:ext uri="{BB962C8B-B14F-4D97-AF65-F5344CB8AC3E}">
        <p14:creationId xmlns:p14="http://schemas.microsoft.com/office/powerpoint/2010/main" val="21744521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defRPr>
            </a:lvl1pPr>
          </a:lstStyle>
          <a:p>
            <a:pPr>
              <a:defRPr/>
            </a:pPr>
            <a:fld id="{CC6FF3E4-1BA5-43A1-8356-98D1C689E7C1}" type="datetimeFigureOut">
              <a:rPr lang="en-US"/>
              <a:pPr>
                <a:defRPr/>
              </a:pPr>
              <a:t>3/14/2019</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A0485035-4440-4FE5-A203-E6ED36116259}"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contests.arrl.org/certificates.php"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mailto:contests@arrl.org"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contest-log-submission.arrl.org/" TargetMode="External"/><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contests.arrl.org/contestsoapbox.php?call=w9jj&amp;id=4405393.arrl-vhf-jan" TargetMode="External"/><Relationship Id="rId2" Type="http://schemas.openxmlformats.org/officeDocument/2006/relationships/hyperlink" Target="mailto:bjahnke@gmail.com" TargetMode="External"/><Relationship Id="rId1" Type="http://schemas.openxmlformats.org/officeDocument/2006/relationships/slideLayout" Target="../slideLayouts/slideLayout2.xml"/><Relationship Id="rId4" Type="http://schemas.openxmlformats.org/officeDocument/2006/relationships/hyperlink" Target="mailto:contests@arrl.org" TargetMode="External"/></Relationships>
</file>

<file path=ppt/slides/_rels/slide7.xml.rels><?xml version="1.0" encoding="UTF-8" standalone="yes"?>
<Relationships xmlns="http://schemas.openxmlformats.org/package/2006/relationships"><Relationship Id="rId2" Type="http://schemas.openxmlformats.org/officeDocument/2006/relationships/hyperlink" Target="http://www.arrl.org/logs-received"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D9D9D9">
            <a:alpha val="90195"/>
          </a:srgb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23838" y="130175"/>
            <a:ext cx="9144000" cy="1830388"/>
          </a:xfrm>
        </p:spPr>
        <p:txBody>
          <a:bodyPr rtlCol="0">
            <a:normAutofit/>
          </a:bodyPr>
          <a:lstStyle/>
          <a:p>
            <a:pPr eaLnBrk="1" fontAlgn="auto" hangingPunct="1">
              <a:spcAft>
                <a:spcPts val="0"/>
              </a:spcAft>
              <a:defRPr/>
            </a:pPr>
            <a:r>
              <a:rPr lang="en-US" dirty="0" smtClean="0">
                <a:latin typeface="+mn-lt"/>
              </a:rPr>
              <a:t>2019 VHF </a:t>
            </a:r>
            <a:r>
              <a:rPr lang="en-US" dirty="0" err="1" smtClean="0">
                <a:latin typeface="+mn-lt"/>
              </a:rPr>
              <a:t>Superconference</a:t>
            </a:r>
            <a:r>
              <a:rPr lang="en-US" dirty="0" smtClean="0">
                <a:latin typeface="+mn-lt"/>
              </a:rPr>
              <a:t/>
            </a:r>
            <a:br>
              <a:rPr lang="en-US" dirty="0" smtClean="0">
                <a:latin typeface="+mn-lt"/>
              </a:rPr>
            </a:br>
            <a:r>
              <a:rPr lang="en-US" dirty="0" smtClean="0">
                <a:latin typeface="+mn-lt"/>
              </a:rPr>
              <a:t>ARRL </a:t>
            </a:r>
            <a:r>
              <a:rPr lang="en-US" dirty="0" smtClean="0">
                <a:latin typeface="+mn-lt"/>
              </a:rPr>
              <a:t>Contest </a:t>
            </a:r>
            <a:r>
              <a:rPr lang="en-US" dirty="0" smtClean="0">
                <a:latin typeface="+mn-lt"/>
              </a:rPr>
              <a:t>Update</a:t>
            </a:r>
            <a:endParaRPr lang="en-US" dirty="0">
              <a:latin typeface="+mn-lt"/>
            </a:endParaRPr>
          </a:p>
        </p:txBody>
      </p:sp>
      <p:sp>
        <p:nvSpPr>
          <p:cNvPr id="2051" name="TextBox 3"/>
          <p:cNvSpPr txBox="1">
            <a:spLocks noChangeArrowheads="1"/>
          </p:cNvSpPr>
          <p:nvPr/>
        </p:nvSpPr>
        <p:spPr bwMode="auto">
          <a:xfrm>
            <a:off x="8680450" y="2489200"/>
            <a:ext cx="3074988" cy="1892826"/>
          </a:xfrm>
          <a:prstGeom prst="rect">
            <a:avLst/>
          </a:prstGeom>
          <a:noFill/>
          <a:ln w="9525">
            <a:solidFill>
              <a:schemeClr val="tx2"/>
            </a:solidFill>
            <a:prstDash val="lgDashDotDot"/>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en-US" sz="1800" dirty="0"/>
              <a:t>By</a:t>
            </a:r>
          </a:p>
          <a:p>
            <a:pPr eaLnBrk="1" hangingPunct="1">
              <a:lnSpc>
                <a:spcPct val="150000"/>
              </a:lnSpc>
              <a:spcBef>
                <a:spcPct val="0"/>
              </a:spcBef>
              <a:buFontTx/>
              <a:buNone/>
            </a:pPr>
            <a:r>
              <a:rPr lang="en-US" altLang="en-US" sz="1800" dirty="0" smtClean="0"/>
              <a:t>Bart </a:t>
            </a:r>
            <a:r>
              <a:rPr lang="en-US" altLang="en-US" sz="1800" dirty="0"/>
              <a:t>Jahnke, W9JJ</a:t>
            </a:r>
          </a:p>
          <a:p>
            <a:pPr eaLnBrk="1" hangingPunct="1">
              <a:lnSpc>
                <a:spcPct val="100000"/>
              </a:lnSpc>
              <a:spcBef>
                <a:spcPct val="0"/>
              </a:spcBef>
              <a:buFontTx/>
              <a:buNone/>
            </a:pPr>
            <a:r>
              <a:rPr lang="en-US" altLang="en-US" sz="1800" dirty="0"/>
              <a:t>ARRL </a:t>
            </a:r>
            <a:r>
              <a:rPr lang="en-US" altLang="en-US" sz="1800" dirty="0" err="1" smtClean="0"/>
              <a:t>Radiosport</a:t>
            </a:r>
            <a:r>
              <a:rPr lang="en-US" altLang="en-US" sz="1800" dirty="0" smtClean="0"/>
              <a:t> and Field Services Manager</a:t>
            </a:r>
            <a:endParaRPr lang="en-US" altLang="en-US" sz="1800" dirty="0"/>
          </a:p>
          <a:p>
            <a:pPr eaLnBrk="1" hangingPunct="1">
              <a:lnSpc>
                <a:spcPct val="100000"/>
              </a:lnSpc>
              <a:spcBef>
                <a:spcPct val="0"/>
              </a:spcBef>
              <a:buFontTx/>
              <a:buNone/>
            </a:pPr>
            <a:endParaRPr lang="en-US" altLang="en-US" sz="1800" dirty="0"/>
          </a:p>
          <a:p>
            <a:pPr eaLnBrk="1" hangingPunct="1">
              <a:lnSpc>
                <a:spcPct val="100000"/>
              </a:lnSpc>
              <a:spcBef>
                <a:spcPct val="0"/>
              </a:spcBef>
              <a:buFontTx/>
              <a:buNone/>
            </a:pPr>
            <a:r>
              <a:rPr lang="en-US" altLang="en-US" sz="1800" dirty="0" smtClean="0"/>
              <a:t>April 2019</a:t>
            </a:r>
            <a:endParaRPr lang="en-US" altLang="en-US" sz="1800" dirty="0"/>
          </a:p>
        </p:txBody>
      </p:sp>
      <p:pic>
        <p:nvPicPr>
          <p:cNvPr id="2052" name="Picture 4" descr="https://wa4nzd.files.wordpress.com/2013/01/50mhzmap.jpg?w=500&amp;h=3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5538" y="1960563"/>
            <a:ext cx="7104062" cy="421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3" name="TextBox 5"/>
          <p:cNvSpPr txBox="1">
            <a:spLocks noChangeArrowheads="1"/>
          </p:cNvSpPr>
          <p:nvPr/>
        </p:nvSpPr>
        <p:spPr bwMode="auto">
          <a:xfrm>
            <a:off x="1125538" y="6176963"/>
            <a:ext cx="2279650"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en-US" sz="900"/>
              <a:t>Image Courtesy dxmaps.com</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838200" y="365125"/>
            <a:ext cx="11118850" cy="995363"/>
          </a:xfrm>
        </p:spPr>
        <p:txBody>
          <a:bodyPr/>
          <a:lstStyle/>
          <a:p>
            <a:pPr eaLnBrk="1" hangingPunct="1"/>
            <a:r>
              <a:rPr lang="en-US" altLang="en-US" b="1" smtClean="0"/>
              <a:t>Then what happens?</a:t>
            </a:r>
          </a:p>
        </p:txBody>
      </p:sp>
      <p:sp>
        <p:nvSpPr>
          <p:cNvPr id="3" name="Content Placeholder 2"/>
          <p:cNvSpPr>
            <a:spLocks noGrp="1"/>
          </p:cNvSpPr>
          <p:nvPr>
            <p:ph idx="1"/>
          </p:nvPr>
        </p:nvSpPr>
        <p:spPr>
          <a:xfrm>
            <a:off x="838200" y="1403350"/>
            <a:ext cx="10515600" cy="4186238"/>
          </a:xfrm>
        </p:spPr>
        <p:txBody>
          <a:bodyPr rtlCol="0">
            <a:normAutofit lnSpcReduction="10000"/>
          </a:bodyPr>
          <a:lstStyle/>
          <a:p>
            <a:pPr eaLnBrk="1" fontAlgn="auto" hangingPunct="1">
              <a:spcAft>
                <a:spcPts val="0"/>
              </a:spcAft>
              <a:defRPr/>
            </a:pPr>
            <a:r>
              <a:rPr lang="en-US" dirty="0" smtClean="0"/>
              <a:t>Results data (scores, QSOs, multipliers, and more) is sent back to ARRL to be added to the Contests - Master Database.  </a:t>
            </a:r>
          </a:p>
          <a:p>
            <a:pPr eaLnBrk="1" fontAlgn="auto" hangingPunct="1">
              <a:spcAft>
                <a:spcPts val="0"/>
              </a:spcAft>
              <a:defRPr/>
            </a:pPr>
            <a:r>
              <a:rPr lang="en-US" dirty="0" smtClean="0"/>
              <a:t>Contest results tables are generated: Top Ten, Regional Leaders, Continental Winners, Division Winners, Club Competition</a:t>
            </a:r>
          </a:p>
          <a:p>
            <a:pPr eaLnBrk="1" fontAlgn="auto" hangingPunct="1">
              <a:spcAft>
                <a:spcPts val="0"/>
              </a:spcAft>
              <a:defRPr/>
            </a:pPr>
            <a:r>
              <a:rPr lang="en-US" dirty="0" smtClean="0"/>
              <a:t>Tables are sorted by each category: Single-Op (High / Low power), Single-Op Portable, FM-Only, 3-Band, Rover / Limited Rover / Unlimited Rover; Limited Multioperator and Unlimited </a:t>
            </a:r>
            <a:r>
              <a:rPr lang="en-US" dirty="0" err="1" smtClean="0"/>
              <a:t>Multioperator</a:t>
            </a:r>
            <a:r>
              <a:rPr lang="en-US" dirty="0" smtClean="0"/>
              <a:t>. Some events have Assisted / Non-Assisted (</a:t>
            </a:r>
            <a:r>
              <a:rPr lang="en-US" dirty="0" err="1" smtClean="0"/>
              <a:t>eg</a:t>
            </a:r>
            <a:r>
              <a:rPr lang="en-US" dirty="0" smtClean="0"/>
              <a:t> Unlimited) Categories.</a:t>
            </a:r>
          </a:p>
          <a:p>
            <a:pPr eaLnBrk="1" fontAlgn="auto" hangingPunct="1">
              <a:spcAft>
                <a:spcPts val="0"/>
              </a:spcAft>
              <a:defRPr/>
            </a:pPr>
            <a:r>
              <a:rPr lang="en-US" dirty="0" smtClean="0"/>
              <a:t>Tables and the results data are forwarded to the Contest Results Author(s)</a:t>
            </a:r>
          </a:p>
        </p:txBody>
      </p:sp>
      <p:sp>
        <p:nvSpPr>
          <p:cNvPr id="11268" name="Title 1"/>
          <p:cNvSpPr txBox="1">
            <a:spLocks/>
          </p:cNvSpPr>
          <p:nvPr/>
        </p:nvSpPr>
        <p:spPr bwMode="auto">
          <a:xfrm>
            <a:off x="0" y="5727700"/>
            <a:ext cx="12093575" cy="99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42900" indent="-3429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lvl="1" eaLnBrk="1" hangingPunct="1">
              <a:lnSpc>
                <a:spcPct val="100000"/>
              </a:lnSpc>
              <a:spcBef>
                <a:spcPct val="0"/>
              </a:spcBef>
              <a:buFontTx/>
              <a:buNone/>
            </a:pPr>
            <a:r>
              <a:rPr lang="en-US" altLang="en-US" sz="3200"/>
              <a:t>    Next – full results are published online &amp; summarized in </a:t>
            </a:r>
            <a:r>
              <a:rPr lang="en-US" altLang="en-US" sz="3200" i="1"/>
              <a:t>QST</a:t>
            </a:r>
            <a:r>
              <a:rPr lang="en-US" altLang="en-US" sz="3200"/>
              <a: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838200" y="0"/>
            <a:ext cx="10515600" cy="663575"/>
          </a:xfrm>
        </p:spPr>
        <p:txBody>
          <a:bodyPr/>
          <a:lstStyle/>
          <a:p>
            <a:pPr eaLnBrk="1" hangingPunct="1"/>
            <a:r>
              <a:rPr lang="en-US" altLang="en-US" sz="3600" b="1" smtClean="0"/>
              <a:t>Who’s behind the curtain?</a:t>
            </a:r>
          </a:p>
        </p:txBody>
      </p:sp>
      <p:sp>
        <p:nvSpPr>
          <p:cNvPr id="3" name="Content Placeholder 2"/>
          <p:cNvSpPr>
            <a:spLocks noGrp="1"/>
          </p:cNvSpPr>
          <p:nvPr>
            <p:ph idx="1"/>
          </p:nvPr>
        </p:nvSpPr>
        <p:spPr>
          <a:xfrm>
            <a:off x="838200" y="571500"/>
            <a:ext cx="10922000" cy="6286500"/>
          </a:xfrm>
        </p:spPr>
        <p:txBody>
          <a:bodyPr rtlCol="0">
            <a:noAutofit/>
          </a:bodyPr>
          <a:lstStyle/>
          <a:p>
            <a:pPr marL="0" indent="0" eaLnBrk="1" fontAlgn="auto" hangingPunct="1">
              <a:spcAft>
                <a:spcPts val="0"/>
              </a:spcAft>
              <a:buFont typeface="Arial" panose="020B0604020202020204" pitchFamily="34" charset="0"/>
              <a:buNone/>
              <a:defRPr/>
            </a:pPr>
            <a:r>
              <a:rPr lang="en-US" sz="1800" dirty="0" smtClean="0"/>
              <a:t>For each contest, outside authors create the </a:t>
            </a:r>
            <a:r>
              <a:rPr lang="en-US" sz="1800" i="1" dirty="0" smtClean="0"/>
              <a:t>QST</a:t>
            </a:r>
            <a:r>
              <a:rPr lang="en-US" sz="1800" dirty="0" smtClean="0"/>
              <a:t> and online results.  You have seen their names in </a:t>
            </a:r>
            <a:r>
              <a:rPr lang="en-US" sz="1800" i="1" dirty="0" smtClean="0"/>
              <a:t>QST</a:t>
            </a:r>
            <a:r>
              <a:rPr lang="en-US" sz="1800" dirty="0" smtClean="0"/>
              <a:t>, and you have worked them on the bands. But here’s their names by event (Author/Editor):</a:t>
            </a:r>
          </a:p>
          <a:p>
            <a:pPr eaLnBrk="1" fontAlgn="auto" hangingPunct="1">
              <a:spcBef>
                <a:spcPts val="600"/>
              </a:spcBef>
              <a:spcAft>
                <a:spcPts val="0"/>
              </a:spcAft>
              <a:defRPr/>
            </a:pPr>
            <a:r>
              <a:rPr lang="en-US" sz="1800" dirty="0" smtClean="0"/>
              <a:t> January - RTTY Roundup – Jeff Stai WK6I </a:t>
            </a:r>
            <a:r>
              <a:rPr lang="en-US" sz="1800" dirty="0"/>
              <a:t>/ Ward Silver </a:t>
            </a:r>
            <a:r>
              <a:rPr lang="en-US" sz="1800" dirty="0" err="1"/>
              <a:t>NØAX</a:t>
            </a:r>
            <a:endParaRPr lang="en-US" sz="1800" dirty="0"/>
          </a:p>
          <a:p>
            <a:pPr eaLnBrk="1" fontAlgn="auto" hangingPunct="1">
              <a:spcBef>
                <a:spcPts val="600"/>
              </a:spcBef>
              <a:spcAft>
                <a:spcPts val="0"/>
              </a:spcAft>
              <a:defRPr/>
            </a:pPr>
            <a:r>
              <a:rPr lang="en-US" sz="1800" dirty="0" smtClean="0"/>
              <a:t> January - VHF Contest – James Duffy KK6MC / Doug Grant K1DG</a:t>
            </a:r>
            <a:endParaRPr lang="en-US" sz="1800" dirty="0"/>
          </a:p>
          <a:p>
            <a:pPr eaLnBrk="1" fontAlgn="auto" hangingPunct="1">
              <a:spcBef>
                <a:spcPts val="600"/>
              </a:spcBef>
              <a:spcAft>
                <a:spcPts val="0"/>
              </a:spcAft>
              <a:defRPr/>
            </a:pPr>
            <a:r>
              <a:rPr lang="en-US" sz="1800" dirty="0" smtClean="0"/>
              <a:t> February/October – School Club Roundup – Lew </a:t>
            </a:r>
            <a:r>
              <a:rPr lang="en-US" sz="1800" dirty="0" err="1" smtClean="0"/>
              <a:t>Malchick</a:t>
            </a:r>
            <a:r>
              <a:rPr lang="en-US" sz="1800" dirty="0" smtClean="0"/>
              <a:t> N2RQ / Ward Silver NØAX</a:t>
            </a:r>
          </a:p>
          <a:p>
            <a:pPr eaLnBrk="1" fontAlgn="auto" hangingPunct="1">
              <a:spcBef>
                <a:spcPts val="600"/>
              </a:spcBef>
              <a:spcAft>
                <a:spcPts val="0"/>
              </a:spcAft>
              <a:defRPr/>
            </a:pPr>
            <a:r>
              <a:rPr lang="en-US" sz="1800" dirty="0" smtClean="0"/>
              <a:t> February - International DX Contest, CW – Charlie </a:t>
            </a:r>
            <a:r>
              <a:rPr lang="en-US" sz="1800" dirty="0" err="1" smtClean="0"/>
              <a:t>Caroll</a:t>
            </a:r>
            <a:r>
              <a:rPr lang="en-US" sz="1800" dirty="0" smtClean="0"/>
              <a:t>, K1XX / Kelly Taylor VE4XT</a:t>
            </a:r>
          </a:p>
          <a:p>
            <a:pPr eaLnBrk="1" fontAlgn="auto" hangingPunct="1">
              <a:spcBef>
                <a:spcPts val="600"/>
              </a:spcBef>
              <a:spcAft>
                <a:spcPts val="0"/>
              </a:spcAft>
              <a:defRPr/>
            </a:pPr>
            <a:r>
              <a:rPr lang="en-US" sz="1800" dirty="0" smtClean="0"/>
              <a:t> March - International DX Contest, Phone – </a:t>
            </a:r>
            <a:r>
              <a:rPr lang="en-US" sz="1800" dirty="0"/>
              <a:t>Charlie </a:t>
            </a:r>
            <a:r>
              <a:rPr lang="en-US" sz="1800" dirty="0" err="1"/>
              <a:t>Caroll</a:t>
            </a:r>
            <a:r>
              <a:rPr lang="en-US" sz="1800" dirty="0"/>
              <a:t>, K1XX </a:t>
            </a:r>
            <a:r>
              <a:rPr lang="en-US" sz="1800" dirty="0" smtClean="0"/>
              <a:t> / Kelly </a:t>
            </a:r>
            <a:r>
              <a:rPr lang="en-US" sz="1800" dirty="0"/>
              <a:t>Taylor VE4XT </a:t>
            </a:r>
            <a:endParaRPr lang="en-US" sz="1800" dirty="0" smtClean="0"/>
          </a:p>
          <a:p>
            <a:pPr eaLnBrk="1" fontAlgn="auto" hangingPunct="1">
              <a:spcBef>
                <a:spcPts val="600"/>
              </a:spcBef>
              <a:spcAft>
                <a:spcPts val="0"/>
              </a:spcAft>
              <a:defRPr/>
            </a:pPr>
            <a:r>
              <a:rPr lang="en-US" sz="1800" dirty="0" smtClean="0"/>
              <a:t> April/August/December – Rookie Roundup (online scoring by Bruce Horn WA7BNM)</a:t>
            </a:r>
            <a:endParaRPr lang="en-US" sz="1800" dirty="0"/>
          </a:p>
          <a:p>
            <a:pPr eaLnBrk="1" fontAlgn="auto" hangingPunct="1">
              <a:spcBef>
                <a:spcPts val="600"/>
              </a:spcBef>
              <a:spcAft>
                <a:spcPts val="0"/>
              </a:spcAft>
              <a:defRPr/>
            </a:pPr>
            <a:r>
              <a:rPr lang="en-US" sz="1800" dirty="0" smtClean="0"/>
              <a:t> June - VHF QSO Party – </a:t>
            </a:r>
            <a:r>
              <a:rPr lang="en-US" sz="1800" dirty="0"/>
              <a:t>Phil Koch, </a:t>
            </a:r>
            <a:r>
              <a:rPr lang="en-US" sz="1800" dirty="0" smtClean="0"/>
              <a:t>K3UA / Ward Silver NØAX</a:t>
            </a:r>
          </a:p>
          <a:p>
            <a:pPr eaLnBrk="1" fontAlgn="auto" hangingPunct="1">
              <a:spcBef>
                <a:spcPts val="600"/>
              </a:spcBef>
              <a:spcAft>
                <a:spcPts val="0"/>
              </a:spcAft>
              <a:defRPr/>
            </a:pPr>
            <a:r>
              <a:rPr lang="en-US" sz="1800" dirty="0"/>
              <a:t> </a:t>
            </a:r>
            <a:r>
              <a:rPr lang="en-US" sz="1800" dirty="0" smtClean="0"/>
              <a:t>July – IARU HF Championship – </a:t>
            </a:r>
            <a:r>
              <a:rPr lang="en-US" sz="1800" dirty="0"/>
              <a:t>Bob Raymond, </a:t>
            </a:r>
            <a:r>
              <a:rPr lang="en-US" sz="1800" dirty="0" smtClean="0"/>
              <a:t>WA1Z / Doug Grant K1DG</a:t>
            </a:r>
            <a:endParaRPr lang="en-US" sz="1800" dirty="0"/>
          </a:p>
          <a:p>
            <a:pPr eaLnBrk="1" fontAlgn="auto" hangingPunct="1">
              <a:spcBef>
                <a:spcPts val="600"/>
              </a:spcBef>
              <a:spcAft>
                <a:spcPts val="0"/>
              </a:spcAft>
              <a:defRPr/>
            </a:pPr>
            <a:r>
              <a:rPr lang="en-US" sz="1800" dirty="0" smtClean="0"/>
              <a:t> August/September – 10 GHz &amp; Up Contest – Jeff Wadsworth KI5WL / Ward </a:t>
            </a:r>
            <a:r>
              <a:rPr lang="en-US" sz="1800" dirty="0"/>
              <a:t>Silver NØAX</a:t>
            </a:r>
          </a:p>
          <a:p>
            <a:pPr eaLnBrk="1" fontAlgn="auto" hangingPunct="1">
              <a:spcBef>
                <a:spcPts val="600"/>
              </a:spcBef>
              <a:spcAft>
                <a:spcPts val="0"/>
              </a:spcAft>
              <a:defRPr/>
            </a:pPr>
            <a:r>
              <a:rPr lang="en-US" sz="1800" dirty="0" smtClean="0"/>
              <a:t> September - VHF QSO Party – </a:t>
            </a:r>
            <a:r>
              <a:rPr lang="en-US" sz="1800" dirty="0"/>
              <a:t> Ralph “Gator” Bowen, N5RZ  </a:t>
            </a:r>
            <a:r>
              <a:rPr lang="en-US" sz="1800" dirty="0" smtClean="0"/>
              <a:t>/ Ward </a:t>
            </a:r>
            <a:r>
              <a:rPr lang="en-US" sz="1800" dirty="0"/>
              <a:t>Silver </a:t>
            </a:r>
            <a:r>
              <a:rPr lang="en-US" sz="1800" dirty="0" err="1"/>
              <a:t>NØAX</a:t>
            </a:r>
            <a:endParaRPr lang="en-US" sz="1800" dirty="0"/>
          </a:p>
          <a:p>
            <a:pPr eaLnBrk="1" fontAlgn="auto" hangingPunct="1">
              <a:spcBef>
                <a:spcPts val="600"/>
              </a:spcBef>
              <a:spcAft>
                <a:spcPts val="0"/>
              </a:spcAft>
              <a:defRPr/>
            </a:pPr>
            <a:r>
              <a:rPr lang="en-US" sz="1800" dirty="0" smtClean="0"/>
              <a:t> September/October/November – EME Contest – Rick </a:t>
            </a:r>
            <a:r>
              <a:rPr lang="en-US" sz="1800" dirty="0"/>
              <a:t>Rosen K1DS </a:t>
            </a:r>
            <a:r>
              <a:rPr lang="en-US" sz="1800" dirty="0" smtClean="0"/>
              <a:t>/ Ward </a:t>
            </a:r>
            <a:r>
              <a:rPr lang="en-US" sz="1800" dirty="0"/>
              <a:t>Silver </a:t>
            </a:r>
            <a:r>
              <a:rPr lang="en-US" sz="1800" dirty="0" err="1"/>
              <a:t>NØAX</a:t>
            </a:r>
            <a:endParaRPr lang="en-US" sz="1800" dirty="0"/>
          </a:p>
          <a:p>
            <a:pPr eaLnBrk="1" fontAlgn="auto" hangingPunct="1">
              <a:spcBef>
                <a:spcPts val="600"/>
              </a:spcBef>
              <a:spcAft>
                <a:spcPts val="0"/>
              </a:spcAft>
              <a:defRPr/>
            </a:pPr>
            <a:r>
              <a:rPr lang="en-US" sz="1800" dirty="0" smtClean="0"/>
              <a:t> November - Sweepstakes, CW – Kelly Taylor </a:t>
            </a:r>
            <a:r>
              <a:rPr lang="en-US" sz="1800" dirty="0"/>
              <a:t>VE4XT </a:t>
            </a:r>
            <a:r>
              <a:rPr lang="en-US" sz="1800" dirty="0" smtClean="0"/>
              <a:t>/ Ward </a:t>
            </a:r>
            <a:r>
              <a:rPr lang="en-US" sz="1800" dirty="0"/>
              <a:t>Silver NØAX</a:t>
            </a:r>
          </a:p>
          <a:p>
            <a:pPr eaLnBrk="1" fontAlgn="auto" hangingPunct="1">
              <a:spcBef>
                <a:spcPts val="600"/>
              </a:spcBef>
              <a:spcAft>
                <a:spcPts val="0"/>
              </a:spcAft>
              <a:defRPr/>
            </a:pPr>
            <a:r>
              <a:rPr lang="en-US" sz="1800" dirty="0" smtClean="0"/>
              <a:t> November - Sweepstakes, Phone – Bruce Draper AA5B and </a:t>
            </a:r>
            <a:r>
              <a:rPr lang="en-US" sz="1800" dirty="0"/>
              <a:t>Scott Davis K5TA </a:t>
            </a:r>
            <a:r>
              <a:rPr lang="en-US" sz="1800" dirty="0" smtClean="0"/>
              <a:t>/ </a:t>
            </a:r>
            <a:r>
              <a:rPr lang="en-US" sz="1800" dirty="0"/>
              <a:t>Ward Silver </a:t>
            </a:r>
            <a:r>
              <a:rPr lang="en-US" sz="1800" dirty="0" smtClean="0"/>
              <a:t>NØAX</a:t>
            </a:r>
          </a:p>
          <a:p>
            <a:pPr eaLnBrk="1" fontAlgn="auto" hangingPunct="1">
              <a:spcBef>
                <a:spcPts val="600"/>
              </a:spcBef>
              <a:spcAft>
                <a:spcPts val="0"/>
              </a:spcAft>
              <a:defRPr/>
            </a:pPr>
            <a:r>
              <a:rPr lang="en-US" sz="1800" dirty="0" smtClean="0"/>
              <a:t> December – 160 Meter Contest – </a:t>
            </a:r>
            <a:r>
              <a:rPr lang="en-US" sz="1800" dirty="0"/>
              <a:t>Mark Beckwith, N5OT </a:t>
            </a:r>
            <a:r>
              <a:rPr lang="en-US" sz="1800" dirty="0" smtClean="0"/>
              <a:t>/ Doug Grant K1DG</a:t>
            </a:r>
            <a:endParaRPr lang="en-US" sz="1800" dirty="0"/>
          </a:p>
          <a:p>
            <a:pPr eaLnBrk="1" fontAlgn="auto" hangingPunct="1">
              <a:spcBef>
                <a:spcPts val="600"/>
              </a:spcBef>
              <a:spcAft>
                <a:spcPts val="0"/>
              </a:spcAft>
              <a:defRPr/>
            </a:pPr>
            <a:r>
              <a:rPr lang="en-US" sz="1800" dirty="0" smtClean="0"/>
              <a:t> December – 10 Meter Contest – </a:t>
            </a:r>
            <a:r>
              <a:rPr lang="en-US" sz="1800" dirty="0"/>
              <a:t>Scott Tuthill </a:t>
            </a:r>
            <a:r>
              <a:rPr lang="en-US" sz="1800" dirty="0" smtClean="0"/>
              <a:t>K7ZO </a:t>
            </a:r>
            <a:r>
              <a:rPr lang="en-US" sz="1800" dirty="0"/>
              <a:t>/ Ward Silver NØAX</a:t>
            </a:r>
          </a:p>
          <a:p>
            <a:pPr marL="0" indent="0" eaLnBrk="1" fontAlgn="auto" hangingPunct="1">
              <a:spcAft>
                <a:spcPts val="0"/>
              </a:spcAft>
              <a:buFont typeface="Arial" panose="020B0604020202020204" pitchFamily="34" charset="0"/>
              <a:buNone/>
              <a:defRPr/>
            </a:pPr>
            <a:r>
              <a:rPr lang="en-US" sz="1800" dirty="0" smtClean="0"/>
              <a:t>When you see the above contributors at conferences, hamfests, DX or HF conventions, please consider thanking them extraordinary work they do behind the scenes to provide these great write-ups in </a:t>
            </a:r>
            <a:r>
              <a:rPr lang="en-US" sz="1800" i="1" dirty="0" smtClean="0"/>
              <a:t>QST</a:t>
            </a:r>
            <a:r>
              <a:rPr lang="en-US" sz="1800" dirty="0" smtClean="0"/>
              <a:t> and on the ARRL web!</a:t>
            </a:r>
            <a:endParaRPr lang="en-US" sz="18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38200" y="0"/>
            <a:ext cx="10515600" cy="857250"/>
          </a:xfrm>
        </p:spPr>
        <p:txBody>
          <a:bodyPr/>
          <a:lstStyle/>
          <a:p>
            <a:pPr eaLnBrk="1" hangingPunct="1"/>
            <a:r>
              <a:rPr lang="en-US" altLang="en-US" b="1" smtClean="0"/>
              <a:t>More unsung heros:</a:t>
            </a:r>
          </a:p>
        </p:txBody>
      </p:sp>
      <p:sp>
        <p:nvSpPr>
          <p:cNvPr id="3" name="Content Placeholder 2"/>
          <p:cNvSpPr>
            <a:spLocks noGrp="1"/>
          </p:cNvSpPr>
          <p:nvPr>
            <p:ph idx="1"/>
          </p:nvPr>
        </p:nvSpPr>
        <p:spPr>
          <a:xfrm>
            <a:off x="838200" y="1039813"/>
            <a:ext cx="10515600" cy="5692775"/>
          </a:xfrm>
        </p:spPr>
        <p:txBody>
          <a:bodyPr rtlCol="0">
            <a:noAutofit/>
          </a:bodyPr>
          <a:lstStyle/>
          <a:p>
            <a:pPr marL="0" indent="0" eaLnBrk="1" fontAlgn="auto" hangingPunct="1">
              <a:spcAft>
                <a:spcPts val="0"/>
              </a:spcAft>
              <a:buFont typeface="Arial" panose="020B0604020202020204" pitchFamily="34" charset="0"/>
              <a:buNone/>
              <a:defRPr/>
            </a:pPr>
            <a:r>
              <a:rPr lang="en-US" sz="2000" dirty="0" smtClean="0"/>
              <a:t>You’ve also heard these folks in the contests, and have seen their names in print as well, but honorable mention is deserved to these extraordinary contest branch contributors and volunteers:</a:t>
            </a:r>
            <a:endParaRPr lang="en-US" sz="2000" dirty="0"/>
          </a:p>
          <a:p>
            <a:pPr eaLnBrk="1" fontAlgn="auto" hangingPunct="1">
              <a:spcAft>
                <a:spcPts val="0"/>
              </a:spcAft>
              <a:defRPr/>
            </a:pPr>
            <a:r>
              <a:rPr lang="en-US" sz="2000" dirty="0" smtClean="0"/>
              <a:t>Ward Silver NØAX - in addition to writing a bounty of material for </a:t>
            </a:r>
            <a:r>
              <a:rPr lang="en-US" sz="2000" i="1" dirty="0" smtClean="0"/>
              <a:t>QST</a:t>
            </a:r>
            <a:r>
              <a:rPr lang="en-US" sz="2000" dirty="0" smtClean="0"/>
              <a:t> and other ARRL Publications, including the contest results editing mentioned earlier, what you may not know is that </a:t>
            </a:r>
            <a:r>
              <a:rPr lang="en-US" sz="2000" dirty="0"/>
              <a:t>for many years Ward has helped Contest Branch Managers orchestrate the complex ebb and flow of contest data, log checking, and results authoring and editing</a:t>
            </a:r>
            <a:r>
              <a:rPr lang="en-US" sz="2000" dirty="0" smtClean="0"/>
              <a:t>.</a:t>
            </a:r>
          </a:p>
          <a:p>
            <a:pPr eaLnBrk="1" fontAlgn="auto" hangingPunct="1">
              <a:spcAft>
                <a:spcPts val="0"/>
              </a:spcAft>
              <a:defRPr/>
            </a:pPr>
            <a:r>
              <a:rPr lang="en-US" sz="2000" dirty="0" smtClean="0"/>
              <a:t>Trey </a:t>
            </a:r>
            <a:r>
              <a:rPr lang="en-US" sz="2000" dirty="0" err="1" smtClean="0"/>
              <a:t>Garlough</a:t>
            </a:r>
            <a:r>
              <a:rPr lang="en-US" sz="2000" dirty="0" smtClean="0"/>
              <a:t> N5KO and Bruce Horn WA7BNM – Trey is the man behind the scenes for the robot operations, while Bruce has created the web app for uploading logs. Bruce also hosts the ARRL event web pages for Frequency Measuring Tests and Rookie Roundup.</a:t>
            </a:r>
          </a:p>
          <a:p>
            <a:pPr eaLnBrk="1" fontAlgn="auto" hangingPunct="1">
              <a:spcAft>
                <a:spcPts val="0"/>
              </a:spcAft>
              <a:defRPr/>
            </a:pPr>
            <a:r>
              <a:rPr lang="en-US" sz="2000" dirty="0" smtClean="0"/>
              <a:t>Brian Moran N9ADG handles the Contest Update and Bruce Draper AA5B handles Contest Corral</a:t>
            </a:r>
          </a:p>
          <a:p>
            <a:pPr eaLnBrk="1" fontAlgn="auto" hangingPunct="1">
              <a:spcAft>
                <a:spcPts val="0"/>
              </a:spcAft>
              <a:defRPr/>
            </a:pPr>
            <a:r>
              <a:rPr lang="en-US" sz="2000" dirty="0" smtClean="0"/>
              <a:t>We’ll withhold the names, but we deeply appreciate the volunteer efforts our </a:t>
            </a:r>
            <a:r>
              <a:rPr lang="en-US" sz="2000" dirty="0"/>
              <a:t>volunteer </a:t>
            </a:r>
            <a:r>
              <a:rPr lang="en-US" sz="2000" dirty="0" smtClean="0"/>
              <a:t>log checkers, and volunteer paper-log entry folks.</a:t>
            </a:r>
          </a:p>
          <a:p>
            <a:pPr eaLnBrk="1" fontAlgn="auto" hangingPunct="1">
              <a:spcAft>
                <a:spcPts val="0"/>
              </a:spcAft>
              <a:defRPr/>
            </a:pPr>
            <a:r>
              <a:rPr lang="en-US" sz="2000" dirty="0" smtClean="0"/>
              <a:t>And we have our contest </a:t>
            </a:r>
            <a:r>
              <a:rPr lang="en-US" sz="2000" dirty="0"/>
              <a:t>staff </a:t>
            </a:r>
            <a:r>
              <a:rPr lang="en-US" sz="2000" dirty="0" smtClean="0"/>
              <a:t>assistant Kathy </a:t>
            </a:r>
            <a:r>
              <a:rPr lang="en-US" sz="2000" dirty="0"/>
              <a:t>Allison </a:t>
            </a:r>
            <a:r>
              <a:rPr lang="en-US" sz="2000" dirty="0" smtClean="0"/>
              <a:t>(KA1RWY) who not only assists with contest processes but also do yeoman duty in the </a:t>
            </a:r>
            <a:r>
              <a:rPr lang="en-US" sz="2000" dirty="0" err="1" smtClean="0"/>
              <a:t>LoTW</a:t>
            </a:r>
            <a:r>
              <a:rPr lang="en-US" sz="2000" dirty="0" smtClean="0"/>
              <a:t>, </a:t>
            </a:r>
            <a:r>
              <a:rPr lang="en-US" sz="2000" dirty="0" err="1" smtClean="0"/>
              <a:t>DXCC</a:t>
            </a:r>
            <a:r>
              <a:rPr lang="en-US" sz="2000" dirty="0" smtClean="0"/>
              <a:t> and Awards programs!</a:t>
            </a:r>
            <a:endParaRPr lang="en-US" sz="2000" dirty="0"/>
          </a:p>
          <a:p>
            <a:pPr marL="0" indent="0" eaLnBrk="1" fontAlgn="auto" hangingPunct="1">
              <a:spcAft>
                <a:spcPts val="0"/>
              </a:spcAft>
              <a:buFont typeface="Arial" panose="020B0604020202020204" pitchFamily="34" charset="0"/>
              <a:buNone/>
              <a:defRPr/>
            </a:pPr>
            <a:r>
              <a:rPr lang="en-US" sz="2000" dirty="0" smtClean="0"/>
              <a:t>Please thank these </a:t>
            </a:r>
            <a:r>
              <a:rPr lang="en-US" sz="2000" smtClean="0"/>
              <a:t>folks - when </a:t>
            </a:r>
            <a:r>
              <a:rPr lang="en-US" sz="2000" dirty="0" smtClean="0"/>
              <a:t>you see them in person, have email exchanges with them, or hear them on the </a:t>
            </a:r>
            <a:r>
              <a:rPr lang="en-US" sz="2000" smtClean="0"/>
              <a:t>air - for </a:t>
            </a:r>
            <a:r>
              <a:rPr lang="en-US" sz="2000" dirty="0" smtClean="0"/>
              <a:t>the tireless efforts of these contributors to our contest community!</a:t>
            </a:r>
            <a:endParaRPr lang="en-US" sz="20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838200" y="365125"/>
            <a:ext cx="11217275" cy="1604963"/>
          </a:xfrm>
        </p:spPr>
        <p:txBody>
          <a:bodyPr/>
          <a:lstStyle/>
          <a:p>
            <a:pPr eaLnBrk="1" hangingPunct="1"/>
            <a:r>
              <a:rPr lang="en-US" altLang="en-US" sz="3600" b="1" smtClean="0"/>
              <a:t>The end is near – Awards!  </a:t>
            </a:r>
          </a:p>
        </p:txBody>
      </p:sp>
      <p:sp>
        <p:nvSpPr>
          <p:cNvPr id="14339" name="Content Placeholder 2"/>
          <p:cNvSpPr>
            <a:spLocks noGrp="1"/>
          </p:cNvSpPr>
          <p:nvPr>
            <p:ph idx="1"/>
          </p:nvPr>
        </p:nvSpPr>
        <p:spPr>
          <a:xfrm>
            <a:off x="838200" y="1677988"/>
            <a:ext cx="10515600" cy="4287837"/>
          </a:xfrm>
        </p:spPr>
        <p:txBody>
          <a:bodyPr/>
          <a:lstStyle/>
          <a:p>
            <a:pPr eaLnBrk="1" hangingPunct="1"/>
            <a:r>
              <a:rPr lang="en-US" altLang="en-US" sz="2400" dirty="0" smtClean="0"/>
              <a:t>Preparations for the next running of the event begins at HQ!</a:t>
            </a:r>
          </a:p>
          <a:p>
            <a:pPr eaLnBrk="1" hangingPunct="1"/>
            <a:r>
              <a:rPr lang="en-US" altLang="en-US" sz="2400" dirty="0" smtClean="0"/>
              <a:t>Several weeks after </a:t>
            </a:r>
            <a:r>
              <a:rPr lang="en-US" altLang="en-US" sz="2400" i="1" dirty="0" err="1" smtClean="0"/>
              <a:t>QST</a:t>
            </a:r>
            <a:r>
              <a:rPr lang="en-US" altLang="en-US" sz="2400" dirty="0" smtClean="0"/>
              <a:t> hits the street and the ARRL web shares its bounty regarding each contest, while each participant is giving deep thought to what can be done differently or better the next time, ARRL is taking the next step - certificates and plaques!</a:t>
            </a:r>
          </a:p>
          <a:p>
            <a:pPr lvl="1" eaLnBrk="1" hangingPunct="1"/>
            <a:r>
              <a:rPr lang="en-US" altLang="en-US" sz="2000" dirty="0" smtClean="0"/>
              <a:t>For each category winner, </a:t>
            </a:r>
            <a:r>
              <a:rPr lang="en-US" altLang="en-US" sz="2000" b="1" i="1" dirty="0" smtClean="0">
                <a:solidFill>
                  <a:srgbClr val="FF0000"/>
                </a:solidFill>
              </a:rPr>
              <a:t>now ON-LINE</a:t>
            </a:r>
            <a:r>
              <a:rPr lang="en-US" altLang="en-US" sz="2000" dirty="0" smtClean="0"/>
              <a:t> certificates are generated and for participants. Go to </a:t>
            </a:r>
            <a:r>
              <a:rPr lang="en-US" altLang="en-US" sz="2000" dirty="0" smtClean="0">
                <a:hlinkClick r:id="rId2"/>
              </a:rPr>
              <a:t>http://contests.arrl.org/certificates.php</a:t>
            </a:r>
            <a:r>
              <a:rPr lang="en-US" altLang="en-US" sz="2000" dirty="0" smtClean="0"/>
              <a:t> to see how many you have access to!</a:t>
            </a:r>
          </a:p>
          <a:p>
            <a:pPr lvl="1" eaLnBrk="1" hangingPunct="1"/>
            <a:r>
              <a:rPr lang="en-US" altLang="en-US" sz="2000" dirty="0" smtClean="0"/>
              <a:t>EME – in addition to category and band winners, everyone participating in the EME Contest also gets a certificate.</a:t>
            </a:r>
          </a:p>
          <a:p>
            <a:pPr lvl="1" eaLnBrk="1" hangingPunct="1"/>
            <a:r>
              <a:rPr lang="en-US" altLang="en-US" sz="2000" dirty="0" smtClean="0"/>
              <a:t>Plaques are ordered for category winners for which a plaque has been sponsored.</a:t>
            </a:r>
          </a:p>
          <a:p>
            <a:pPr lvl="1" eaLnBrk="1" hangingPunct="1"/>
            <a:r>
              <a:rPr lang="en-US" altLang="en-US" sz="2000" dirty="0" smtClean="0"/>
              <a:t>Club competition Gavels are ordered once per year for all events.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167268" y="114300"/>
            <a:ext cx="11742234" cy="878159"/>
          </a:xfrm>
        </p:spPr>
        <p:txBody>
          <a:bodyPr/>
          <a:lstStyle/>
          <a:p>
            <a:pPr algn="ctr" eaLnBrk="1" hangingPunct="1"/>
            <a:r>
              <a:rPr lang="en-US" altLang="en-US" sz="3600" b="1" dirty="0" smtClean="0"/>
              <a:t>All Events - Contest Activity (Logs) Reported to ARRL 2011-2018</a:t>
            </a:r>
            <a:endParaRPr lang="en-US" altLang="en-US" sz="3600" dirty="0" smtClean="0"/>
          </a:p>
        </p:txBody>
      </p:sp>
      <p:graphicFrame>
        <p:nvGraphicFramePr>
          <p:cNvPr id="4" name="Chart 3"/>
          <p:cNvGraphicFramePr>
            <a:graphicFrameLocks/>
          </p:cNvGraphicFramePr>
          <p:nvPr>
            <p:extLst>
              <p:ext uri="{D42A27DB-BD31-4B8C-83A1-F6EECF244321}">
                <p14:modId xmlns:p14="http://schemas.microsoft.com/office/powerpoint/2010/main" val="1778196217"/>
              </p:ext>
            </p:extLst>
          </p:nvPr>
        </p:nvGraphicFramePr>
        <p:xfrm>
          <a:off x="457200" y="869795"/>
          <a:ext cx="11452302" cy="5765181"/>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79141" y="468350"/>
            <a:ext cx="11519209" cy="6133171"/>
          </a:xfrm>
        </p:spPr>
        <p:txBody>
          <a:bodyPr/>
          <a:lstStyle/>
          <a:p>
            <a:endParaRPr lang="en-US" dirty="0" smtClean="0"/>
          </a:p>
          <a:p>
            <a:endParaRPr lang="en-US" dirty="0"/>
          </a:p>
          <a:p>
            <a:endParaRPr lang="en-US" dirty="0"/>
          </a:p>
        </p:txBody>
      </p:sp>
      <p:graphicFrame>
        <p:nvGraphicFramePr>
          <p:cNvPr id="5" name="Chart 4"/>
          <p:cNvGraphicFramePr>
            <a:graphicFrameLocks/>
          </p:cNvGraphicFramePr>
          <p:nvPr>
            <p:extLst>
              <p:ext uri="{D42A27DB-BD31-4B8C-83A1-F6EECF244321}">
                <p14:modId xmlns:p14="http://schemas.microsoft.com/office/powerpoint/2010/main" val="3237332027"/>
              </p:ext>
            </p:extLst>
          </p:nvPr>
        </p:nvGraphicFramePr>
        <p:xfrm>
          <a:off x="379140" y="925551"/>
          <a:ext cx="11140069" cy="5675971"/>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p:cNvSpPr txBox="1"/>
          <p:nvPr/>
        </p:nvSpPr>
        <p:spPr>
          <a:xfrm>
            <a:off x="635618" y="160573"/>
            <a:ext cx="11262732" cy="584775"/>
          </a:xfrm>
          <a:prstGeom prst="rect">
            <a:avLst/>
          </a:prstGeom>
          <a:noFill/>
        </p:spPr>
        <p:txBody>
          <a:bodyPr wrap="square" rtlCol="0">
            <a:spAutoFit/>
          </a:bodyPr>
          <a:lstStyle/>
          <a:p>
            <a:pPr algn="ctr">
              <a:defRPr sz="1400" b="0" i="0" u="none" strike="noStrike" kern="1200" spc="0" baseline="0">
                <a:solidFill>
                  <a:prstClr val="black">
                    <a:lumMod val="65000"/>
                    <a:lumOff val="35000"/>
                  </a:prstClr>
                </a:solidFill>
                <a:latin typeface="+mn-lt"/>
                <a:ea typeface="+mn-ea"/>
                <a:cs typeface="+mn-cs"/>
              </a:defRPr>
            </a:pPr>
            <a:r>
              <a:rPr lang="en-US" sz="3200" b="1" dirty="0" smtClean="0">
                <a:solidFill>
                  <a:prstClr val="black">
                    <a:lumMod val="65000"/>
                    <a:lumOff val="35000"/>
                  </a:prstClr>
                </a:solidFill>
              </a:rPr>
              <a:t>VHF + Contest </a:t>
            </a:r>
            <a:r>
              <a:rPr lang="en-US" sz="3200" b="1" dirty="0">
                <a:solidFill>
                  <a:prstClr val="black">
                    <a:lumMod val="65000"/>
                    <a:lumOff val="35000"/>
                  </a:prstClr>
                </a:solidFill>
              </a:rPr>
              <a:t>Activity (Logs) Reported to ARRL 2011-2018</a:t>
            </a:r>
            <a:endParaRPr lang="en-US" sz="3200" dirty="0">
              <a:solidFill>
                <a:prstClr val="black">
                  <a:lumMod val="65000"/>
                  <a:lumOff val="35000"/>
                </a:prstClr>
              </a:solidFill>
            </a:endParaRPr>
          </a:p>
        </p:txBody>
      </p:sp>
    </p:spTree>
    <p:extLst>
      <p:ext uri="{BB962C8B-B14F-4D97-AF65-F5344CB8AC3E}">
        <p14:creationId xmlns:p14="http://schemas.microsoft.com/office/powerpoint/2010/main" val="65169569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r>
              <a:rPr lang="en-US" altLang="en-US" b="1" smtClean="0"/>
              <a:t>Three Keys to Contest Success</a:t>
            </a:r>
          </a:p>
        </p:txBody>
      </p:sp>
      <p:sp>
        <p:nvSpPr>
          <p:cNvPr id="16387" name="Content Placeholder 2"/>
          <p:cNvSpPr>
            <a:spLocks noGrp="1"/>
          </p:cNvSpPr>
          <p:nvPr>
            <p:ph idx="1"/>
          </p:nvPr>
        </p:nvSpPr>
        <p:spPr/>
        <p:txBody>
          <a:bodyPr/>
          <a:lstStyle/>
          <a:p>
            <a:pPr marL="514350" indent="-514350" eaLnBrk="1" hangingPunct="1">
              <a:lnSpc>
                <a:spcPct val="200000"/>
              </a:lnSpc>
              <a:buFont typeface="Arial" panose="020B0604020202020204" pitchFamily="34" charset="0"/>
              <a:buAutoNum type="arabicPeriod"/>
            </a:pPr>
            <a:r>
              <a:rPr lang="en-US" altLang="en-US" sz="3600" smtClean="0"/>
              <a:t>Get on the air!</a:t>
            </a:r>
          </a:p>
          <a:p>
            <a:pPr marL="514350" indent="-514350" eaLnBrk="1" hangingPunct="1">
              <a:lnSpc>
                <a:spcPct val="200000"/>
              </a:lnSpc>
              <a:buFont typeface="Arial" panose="020B0604020202020204" pitchFamily="34" charset="0"/>
              <a:buAutoNum type="arabicPeriod"/>
            </a:pPr>
            <a:r>
              <a:rPr lang="en-US" altLang="en-US" sz="3600" smtClean="0"/>
              <a:t>Have fun!</a:t>
            </a:r>
          </a:p>
          <a:p>
            <a:pPr marL="514350" indent="-514350" eaLnBrk="1" hangingPunct="1">
              <a:lnSpc>
                <a:spcPct val="200000"/>
              </a:lnSpc>
              <a:buFont typeface="Arial" panose="020B0604020202020204" pitchFamily="34" charset="0"/>
              <a:buAutoNum type="arabicPeriod"/>
            </a:pPr>
            <a:r>
              <a:rPr lang="en-US" altLang="en-US" sz="3600" smtClean="0"/>
              <a:t>Send in your contest logs!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838200" y="331788"/>
            <a:ext cx="10515600" cy="749300"/>
          </a:xfrm>
        </p:spPr>
        <p:txBody>
          <a:bodyPr/>
          <a:lstStyle/>
          <a:p>
            <a:pPr algn="ctr" eaLnBrk="1" hangingPunct="1"/>
            <a:r>
              <a:rPr lang="en-US" altLang="en-US" b="1" smtClean="0"/>
              <a:t>Keep your logs coming after each event…</a:t>
            </a:r>
          </a:p>
        </p:txBody>
      </p:sp>
      <p:sp>
        <p:nvSpPr>
          <p:cNvPr id="17411" name="Content Placeholder 2"/>
          <p:cNvSpPr>
            <a:spLocks noGrp="1"/>
          </p:cNvSpPr>
          <p:nvPr>
            <p:ph idx="1"/>
          </p:nvPr>
        </p:nvSpPr>
        <p:spPr>
          <a:xfrm>
            <a:off x="4002088" y="1627188"/>
            <a:ext cx="7031037" cy="2373312"/>
          </a:xfrm>
        </p:spPr>
        <p:txBody>
          <a:bodyPr/>
          <a:lstStyle/>
          <a:p>
            <a:pPr eaLnBrk="1" hangingPunct="1"/>
            <a:endParaRPr lang="en-US" altLang="en-US" smtClean="0"/>
          </a:p>
          <a:p>
            <a:pPr eaLnBrk="1" hangingPunct="1"/>
            <a:endParaRPr lang="en-US" altLang="en-US" smtClean="0"/>
          </a:p>
        </p:txBody>
      </p:sp>
      <p:sp>
        <p:nvSpPr>
          <p:cNvPr id="17412" name="Title 1"/>
          <p:cNvSpPr txBox="1">
            <a:spLocks/>
          </p:cNvSpPr>
          <p:nvPr/>
        </p:nvSpPr>
        <p:spPr bwMode="auto">
          <a:xfrm>
            <a:off x="693738" y="5430838"/>
            <a:ext cx="10515600" cy="1325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spcBef>
                <a:spcPct val="0"/>
              </a:spcBef>
              <a:buFontTx/>
              <a:buNone/>
            </a:pPr>
            <a:r>
              <a:rPr lang="en-US" altLang="en-US" sz="3600" b="1" i="1">
                <a:latin typeface="Calibri Light" panose="020F0302020204030204" pitchFamily="34" charset="0"/>
              </a:rPr>
              <a:t>Go with the flow!</a:t>
            </a:r>
          </a:p>
        </p:txBody>
      </p:sp>
      <p:pic>
        <p:nvPicPr>
          <p:cNvPr id="17413" name="Picture 2" descr="https://anglonewfoundlanddevelopmentcompany.files.wordpress.com/2014/10/img_1112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10225" y="-8510588"/>
            <a:ext cx="4044950" cy="227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4"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225675" y="1393825"/>
            <a:ext cx="7740650" cy="434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2563813" y="161925"/>
            <a:ext cx="10515600" cy="1325563"/>
          </a:xfrm>
        </p:spPr>
        <p:txBody>
          <a:bodyPr/>
          <a:lstStyle/>
          <a:p>
            <a:pPr eaLnBrk="1" hangingPunct="1"/>
            <a:r>
              <a:rPr lang="en-US" altLang="en-US" smtClean="0"/>
              <a:t>Whether Single-op</a:t>
            </a:r>
          </a:p>
        </p:txBody>
      </p:sp>
      <p:sp>
        <p:nvSpPr>
          <p:cNvPr id="18435" name="Title 1"/>
          <p:cNvSpPr txBox="1">
            <a:spLocks/>
          </p:cNvSpPr>
          <p:nvPr/>
        </p:nvSpPr>
        <p:spPr bwMode="auto">
          <a:xfrm>
            <a:off x="-207963" y="5160963"/>
            <a:ext cx="10515601" cy="1325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spcBef>
                <a:spcPct val="0"/>
              </a:spcBef>
              <a:buFontTx/>
              <a:buNone/>
            </a:pPr>
            <a:r>
              <a:rPr lang="en-US" altLang="en-US" sz="4400">
                <a:latin typeface="Calibri Light" panose="020F0302020204030204" pitchFamily="34" charset="0"/>
              </a:rPr>
              <a:t>                                              or Multi-op</a:t>
            </a:r>
          </a:p>
        </p:txBody>
      </p:sp>
      <p:pic>
        <p:nvPicPr>
          <p:cNvPr id="18436"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60388" y="2616200"/>
            <a:ext cx="4981575" cy="387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7" name="Content Placeholder 9"/>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7269163" y="112713"/>
            <a:ext cx="4400550" cy="3402012"/>
          </a:xfr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838200" y="90488"/>
            <a:ext cx="10515600" cy="927100"/>
          </a:xfrm>
        </p:spPr>
        <p:txBody>
          <a:bodyPr/>
          <a:lstStyle/>
          <a:p>
            <a:pPr algn="ctr" eaLnBrk="1" hangingPunct="1"/>
            <a:r>
              <a:rPr lang="en-US" altLang="en-US" smtClean="0"/>
              <a:t>Or even Rover</a:t>
            </a:r>
            <a:endParaRPr lang="en-US" altLang="en-US" sz="3600" smtClean="0"/>
          </a:p>
        </p:txBody>
      </p:sp>
      <p:pic>
        <p:nvPicPr>
          <p:cNvPr id="19459"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3071813" y="1017588"/>
            <a:ext cx="5535612" cy="3873500"/>
          </a:xfrm>
        </p:spPr>
      </p:pic>
      <p:sp>
        <p:nvSpPr>
          <p:cNvPr id="5" name="Title 1"/>
          <p:cNvSpPr txBox="1">
            <a:spLocks/>
          </p:cNvSpPr>
          <p:nvPr/>
        </p:nvSpPr>
        <p:spPr>
          <a:xfrm>
            <a:off x="704850" y="5280025"/>
            <a:ext cx="10515600" cy="1325563"/>
          </a:xfrm>
          <a:prstGeom prst="rect">
            <a:avLst/>
          </a:prstGeom>
        </p:spPr>
        <p:txBody>
          <a:bodyPr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fontAlgn="auto">
              <a:spcAft>
                <a:spcPts val="0"/>
              </a:spcAft>
              <a:defRPr/>
            </a:pPr>
            <a:r>
              <a:rPr lang="en-US" sz="3600" dirty="0" smtClean="0"/>
              <a:t>Keep those logs coming, and </a:t>
            </a:r>
            <a:r>
              <a:rPr lang="en-US" sz="3600" i="1" dirty="0" smtClean="0"/>
              <a:t>Good </a:t>
            </a:r>
            <a:r>
              <a:rPr lang="en-US" sz="3600" i="1" dirty="0"/>
              <a:t>L</a:t>
            </a:r>
            <a:r>
              <a:rPr lang="en-US" sz="3600" i="1" dirty="0" smtClean="0"/>
              <a:t>uck in the Contests!</a:t>
            </a:r>
          </a:p>
          <a:p>
            <a:pPr algn="ctr" fontAlgn="auto">
              <a:spcAft>
                <a:spcPts val="0"/>
              </a:spcAft>
              <a:defRPr/>
            </a:pPr>
            <a:endParaRPr lang="en-US" sz="3600" dirty="0"/>
          </a:p>
          <a:p>
            <a:pPr algn="ctr" fontAlgn="auto">
              <a:spcAft>
                <a:spcPts val="0"/>
              </a:spcAft>
              <a:defRPr/>
            </a:pPr>
            <a:r>
              <a:rPr lang="en-US" sz="3600" dirty="0" smtClean="0"/>
              <a:t>Thank you!</a:t>
            </a:r>
            <a:endParaRPr lang="en-US" sz="36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81000" y="147638"/>
            <a:ext cx="11710988" cy="1125537"/>
          </a:xfrm>
        </p:spPr>
        <p:txBody>
          <a:bodyPr/>
          <a:lstStyle/>
          <a:p>
            <a:pPr eaLnBrk="1" hangingPunct="1">
              <a:lnSpc>
                <a:spcPct val="100000"/>
              </a:lnSpc>
              <a:spcAft>
                <a:spcPts val="500"/>
              </a:spcAft>
            </a:pPr>
            <a:r>
              <a:rPr lang="en-US" altLang="en-US" sz="4000" b="1" smtClean="0"/>
              <a:t>What’s the benefit of Contesting?</a:t>
            </a:r>
            <a:endParaRPr lang="en-US" altLang="en-US" sz="4000" smtClean="0"/>
          </a:p>
        </p:txBody>
      </p:sp>
      <p:sp>
        <p:nvSpPr>
          <p:cNvPr id="3075" name="Content Placeholder 2"/>
          <p:cNvSpPr>
            <a:spLocks noGrp="1"/>
          </p:cNvSpPr>
          <p:nvPr>
            <p:ph idx="1"/>
          </p:nvPr>
        </p:nvSpPr>
        <p:spPr>
          <a:xfrm>
            <a:off x="7235825" y="1954213"/>
            <a:ext cx="4117975" cy="4222750"/>
          </a:xfrm>
        </p:spPr>
        <p:txBody>
          <a:bodyPr/>
          <a:lstStyle/>
          <a:p>
            <a:pPr marL="0" indent="0" eaLnBrk="1" hangingPunct="1">
              <a:buFont typeface="Arial" panose="020B0604020202020204" pitchFamily="34" charset="0"/>
              <a:buNone/>
            </a:pPr>
            <a:r>
              <a:rPr lang="en-US" altLang="en-US" smtClean="0"/>
              <a:t>_. _.  _ _ . _</a:t>
            </a:r>
          </a:p>
        </p:txBody>
      </p:sp>
      <p:grpSp>
        <p:nvGrpSpPr>
          <p:cNvPr id="3076" name="Group 3"/>
          <p:cNvGrpSpPr>
            <a:grpSpLocks/>
          </p:cNvGrpSpPr>
          <p:nvPr/>
        </p:nvGrpSpPr>
        <p:grpSpPr bwMode="auto">
          <a:xfrm>
            <a:off x="7602538" y="3463925"/>
            <a:ext cx="3524250" cy="3005138"/>
            <a:chOff x="3330" y="1862"/>
            <a:chExt cx="1918" cy="1464"/>
          </a:xfrm>
        </p:grpSpPr>
        <p:grpSp>
          <p:nvGrpSpPr>
            <p:cNvPr id="3080" name="Group 4"/>
            <p:cNvGrpSpPr>
              <a:grpSpLocks/>
            </p:cNvGrpSpPr>
            <p:nvPr/>
          </p:nvGrpSpPr>
          <p:grpSpPr bwMode="auto">
            <a:xfrm>
              <a:off x="3330" y="1862"/>
              <a:ext cx="1918" cy="1464"/>
              <a:chOff x="3330" y="1862"/>
              <a:chExt cx="1918" cy="1464"/>
            </a:xfrm>
          </p:grpSpPr>
          <p:pic>
            <p:nvPicPr>
              <p:cNvPr id="3082" name="Picture 6" descr="57 QST DX Cartoo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30" y="1862"/>
                <a:ext cx="1918" cy="1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3" name="Oval 7"/>
              <p:cNvSpPr>
                <a:spLocks noChangeArrowheads="1"/>
              </p:cNvSpPr>
              <p:nvPr/>
            </p:nvSpPr>
            <p:spPr bwMode="auto">
              <a:xfrm>
                <a:off x="4156" y="2004"/>
                <a:ext cx="364" cy="22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endParaRPr lang="en-US" altLang="en-US" sz="1800">
                  <a:latin typeface="Arial" panose="020B0604020202020204" pitchFamily="34" charset="0"/>
                </a:endParaRPr>
              </a:p>
            </p:txBody>
          </p:sp>
        </p:grpSp>
        <p:sp>
          <p:nvSpPr>
            <p:cNvPr id="6" name="Text Box 11"/>
            <p:cNvSpPr txBox="1">
              <a:spLocks noChangeArrowheads="1"/>
            </p:cNvSpPr>
            <p:nvPr/>
          </p:nvSpPr>
          <p:spPr bwMode="auto">
            <a:xfrm>
              <a:off x="4072" y="2024"/>
              <a:ext cx="532" cy="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en-US"/>
              </a:defPPr>
              <a:lvl1pPr algn="ctr"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ctr"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ctr"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ctr"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ctr"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a:spcBef>
                  <a:spcPct val="50000"/>
                </a:spcBef>
                <a:defRPr/>
              </a:pPr>
              <a:r>
                <a:rPr lang="en-US" altLang="en-US" sz="900" i="1" dirty="0">
                  <a:solidFill>
                    <a:schemeClr val="bg2"/>
                  </a:solidFill>
                  <a:effectLst>
                    <a:outerShdw blurRad="38100" dist="38100" dir="2700000" algn="tl">
                      <a:srgbClr val="000000"/>
                    </a:outerShdw>
                  </a:effectLst>
                  <a:latin typeface="Comic Sans MS" panose="030F0702030302020204" pitchFamily="66" charset="0"/>
                </a:rPr>
                <a:t>CQ </a:t>
              </a:r>
              <a:r>
                <a:rPr lang="en-US" altLang="en-US" sz="900" i="1" dirty="0" smtClean="0">
                  <a:solidFill>
                    <a:schemeClr val="bg2"/>
                  </a:solidFill>
                  <a:effectLst>
                    <a:outerShdw blurRad="38100" dist="38100" dir="2700000" algn="tl">
                      <a:srgbClr val="000000"/>
                    </a:outerShdw>
                  </a:effectLst>
                  <a:latin typeface="Comic Sans MS" panose="030F0702030302020204" pitchFamily="66" charset="0"/>
                </a:rPr>
                <a:t>VHF Contest</a:t>
              </a:r>
              <a:r>
                <a:rPr lang="en-US" altLang="en-US" sz="900" i="1" dirty="0">
                  <a:solidFill>
                    <a:schemeClr val="bg2"/>
                  </a:solidFill>
                  <a:effectLst>
                    <a:outerShdw blurRad="38100" dist="38100" dir="2700000" algn="tl">
                      <a:srgbClr val="000000"/>
                    </a:outerShdw>
                  </a:effectLst>
                  <a:latin typeface="Comic Sans MS" panose="030F0702030302020204" pitchFamily="66" charset="0"/>
                </a:rPr>
                <a:t>!</a:t>
              </a:r>
            </a:p>
          </p:txBody>
        </p:sp>
      </p:grpSp>
      <p:sp>
        <p:nvSpPr>
          <p:cNvPr id="9" name="Rectangular Callout 8"/>
          <p:cNvSpPr/>
          <p:nvPr/>
        </p:nvSpPr>
        <p:spPr>
          <a:xfrm>
            <a:off x="7285038" y="1349375"/>
            <a:ext cx="4257675" cy="2038350"/>
          </a:xfrm>
          <a:prstGeom prst="wedgeRectCallout">
            <a:avLst>
              <a:gd name="adj1" fmla="val -13502"/>
              <a:gd name="adj2" fmla="val 7877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2400" dirty="0"/>
          </a:p>
          <a:p>
            <a:pPr algn="ctr" eaLnBrk="1" fontAlgn="auto" hangingPunct="1">
              <a:spcBef>
                <a:spcPts val="0"/>
              </a:spcBef>
              <a:spcAft>
                <a:spcPts val="0"/>
              </a:spcAft>
              <a:defRPr/>
            </a:pPr>
            <a:r>
              <a:rPr lang="en-US" sz="2400" dirty="0"/>
              <a:t>VHF Contesting: </a:t>
            </a:r>
            <a:br>
              <a:rPr lang="en-US" sz="2400" dirty="0"/>
            </a:br>
            <a:r>
              <a:rPr lang="en-US" sz="2400" dirty="0"/>
              <a:t>Okay, we will go next to 902, then 10 Gigs, then 1296, then 5760 ... </a:t>
            </a:r>
          </a:p>
          <a:p>
            <a:pPr algn="ctr" eaLnBrk="1" fontAlgn="auto" hangingPunct="1">
              <a:spcBef>
                <a:spcPts val="0"/>
              </a:spcBef>
              <a:spcAft>
                <a:spcPts val="0"/>
              </a:spcAft>
              <a:defRPr/>
            </a:pPr>
            <a:r>
              <a:rPr lang="en-US" sz="2400" i="1" dirty="0"/>
              <a:t>HF was way easier!</a:t>
            </a:r>
          </a:p>
          <a:p>
            <a:pPr algn="ctr" eaLnBrk="1" fontAlgn="auto" hangingPunct="1">
              <a:spcBef>
                <a:spcPts val="0"/>
              </a:spcBef>
              <a:spcAft>
                <a:spcPts val="0"/>
              </a:spcAft>
              <a:defRPr/>
            </a:pPr>
            <a:endParaRPr lang="en-US" dirty="0"/>
          </a:p>
        </p:txBody>
      </p:sp>
      <p:sp>
        <p:nvSpPr>
          <p:cNvPr id="3078" name="Title 1"/>
          <p:cNvSpPr txBox="1">
            <a:spLocks/>
          </p:cNvSpPr>
          <p:nvPr/>
        </p:nvSpPr>
        <p:spPr bwMode="auto">
          <a:xfrm>
            <a:off x="381000" y="1252538"/>
            <a:ext cx="7235825" cy="547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50000"/>
              </a:lnSpc>
              <a:spcBef>
                <a:spcPct val="0"/>
              </a:spcBef>
              <a:spcAft>
                <a:spcPts val="500"/>
              </a:spcAft>
              <a:buFontTx/>
              <a:buNone/>
            </a:pPr>
            <a:r>
              <a:rPr lang="en-US" altLang="en-US" sz="2400">
                <a:latin typeface="Calibri Light" panose="020F0302020204030204" pitchFamily="34" charset="0"/>
                <a:sym typeface="Wingdings" panose="05000000000000000000" pitchFamily="2" charset="2"/>
              </a:rPr>
              <a:t> </a:t>
            </a:r>
            <a:r>
              <a:rPr lang="en-US" altLang="en-US" sz="2400" b="1">
                <a:latin typeface="Calibri Light" panose="020F0302020204030204" pitchFamily="34" charset="0"/>
                <a:sym typeface="Wingdings" panose="05000000000000000000" pitchFamily="2" charset="2"/>
              </a:rPr>
              <a:t>P</a:t>
            </a:r>
            <a:r>
              <a:rPr lang="en-US" altLang="en-US" sz="2400" b="1">
                <a:latin typeface="Calibri Light" panose="020F0302020204030204" pitchFamily="34" charset="0"/>
              </a:rPr>
              <a:t>romote</a:t>
            </a:r>
            <a:r>
              <a:rPr lang="en-US" altLang="en-US" sz="2400">
                <a:latin typeface="Calibri Light" panose="020F0302020204030204" pitchFamily="34" charset="0"/>
              </a:rPr>
              <a:t> on-the-air activity </a:t>
            </a:r>
            <a:br>
              <a:rPr lang="en-US" altLang="en-US" sz="2400">
                <a:latin typeface="Calibri Light" panose="020F0302020204030204" pitchFamily="34" charset="0"/>
              </a:rPr>
            </a:br>
            <a:r>
              <a:rPr lang="en-US" altLang="en-US" sz="2400">
                <a:latin typeface="Calibri Light" panose="020F0302020204030204" pitchFamily="34" charset="0"/>
                <a:sym typeface="Wingdings" panose="05000000000000000000" pitchFamily="2" charset="2"/>
              </a:rPr>
              <a:t> </a:t>
            </a:r>
            <a:r>
              <a:rPr lang="en-US" altLang="en-US" sz="2400" b="1">
                <a:latin typeface="Calibri Light" panose="020F0302020204030204" pitchFamily="34" charset="0"/>
                <a:sym typeface="Wingdings" panose="05000000000000000000" pitchFamily="2" charset="2"/>
              </a:rPr>
              <a:t>P</a:t>
            </a:r>
            <a:r>
              <a:rPr lang="en-US" altLang="en-US" sz="2400" b="1">
                <a:latin typeface="Calibri Light" panose="020F0302020204030204" pitchFamily="34" charset="0"/>
              </a:rPr>
              <a:t>ush</a:t>
            </a:r>
            <a:r>
              <a:rPr lang="en-US" altLang="en-US" sz="2400">
                <a:latin typeface="Calibri Light" panose="020F0302020204030204" pitchFamily="34" charset="0"/>
              </a:rPr>
              <a:t> </a:t>
            </a:r>
            <a:r>
              <a:rPr lang="en-US" altLang="en-US" sz="2400" b="1">
                <a:latin typeface="Calibri Light" panose="020F0302020204030204" pitchFamily="34" charset="0"/>
              </a:rPr>
              <a:t>the boundaries </a:t>
            </a:r>
            <a:r>
              <a:rPr lang="en-US" altLang="en-US" sz="2400">
                <a:latin typeface="Calibri Light" panose="020F0302020204030204" pitchFamily="34" charset="0"/>
              </a:rPr>
              <a:t>of propagation</a:t>
            </a:r>
            <a:br>
              <a:rPr lang="en-US" altLang="en-US" sz="2400">
                <a:latin typeface="Calibri Light" panose="020F0302020204030204" pitchFamily="34" charset="0"/>
              </a:rPr>
            </a:br>
            <a:r>
              <a:rPr lang="en-US" altLang="en-US" sz="2400">
                <a:latin typeface="Calibri Light" panose="020F0302020204030204" pitchFamily="34" charset="0"/>
                <a:sym typeface="Wingdings" panose="05000000000000000000" pitchFamily="2" charset="2"/>
              </a:rPr>
              <a:t> </a:t>
            </a:r>
            <a:r>
              <a:rPr lang="en-US" altLang="en-US" sz="2400" b="1">
                <a:latin typeface="Calibri Light" panose="020F0302020204030204" pitchFamily="34" charset="0"/>
                <a:sym typeface="Wingdings" panose="05000000000000000000" pitchFamily="2" charset="2"/>
              </a:rPr>
              <a:t>Challenge</a:t>
            </a:r>
            <a:r>
              <a:rPr lang="en-US" altLang="en-US" sz="2400">
                <a:latin typeface="Calibri Light" panose="020F0302020204030204" pitchFamily="34" charset="0"/>
                <a:sym typeface="Wingdings" panose="05000000000000000000" pitchFamily="2" charset="2"/>
              </a:rPr>
              <a:t> ourselves </a:t>
            </a:r>
            <a:r>
              <a:rPr lang="en-US" altLang="en-US" sz="2400">
                <a:latin typeface="Calibri Light" panose="020F0302020204030204" pitchFamily="34" charset="0"/>
              </a:rPr>
              <a:t>to build and improve</a:t>
            </a:r>
            <a:br>
              <a:rPr lang="en-US" altLang="en-US" sz="2400">
                <a:latin typeface="Calibri Light" panose="020F0302020204030204" pitchFamily="34" charset="0"/>
              </a:rPr>
            </a:br>
            <a:r>
              <a:rPr lang="en-US" altLang="en-US" sz="2400">
                <a:latin typeface="Calibri Light" panose="020F0302020204030204" pitchFamily="34" charset="0"/>
                <a:sym typeface="Wingdings" panose="05000000000000000000" pitchFamily="2" charset="2"/>
              </a:rPr>
              <a:t> P</a:t>
            </a:r>
            <a:r>
              <a:rPr lang="en-US" altLang="en-US" sz="2400">
                <a:latin typeface="Calibri Light" panose="020F0302020204030204" pitchFamily="34" charset="0"/>
              </a:rPr>
              <a:t>rovide and encourage </a:t>
            </a:r>
            <a:r>
              <a:rPr lang="en-US" altLang="en-US" sz="2400" b="1">
                <a:latin typeface="Calibri Light" panose="020F0302020204030204" pitchFamily="34" charset="0"/>
              </a:rPr>
              <a:t>competition</a:t>
            </a:r>
            <a:r>
              <a:rPr lang="en-US" altLang="en-US" sz="2400">
                <a:latin typeface="Calibri Light" panose="020F0302020204030204" pitchFamily="34" charset="0"/>
              </a:rPr>
              <a:t> </a:t>
            </a:r>
            <a:br>
              <a:rPr lang="en-US" altLang="en-US" sz="2400">
                <a:latin typeface="Calibri Light" panose="020F0302020204030204" pitchFamily="34" charset="0"/>
              </a:rPr>
            </a:br>
            <a:r>
              <a:rPr lang="en-US" altLang="en-US" sz="2400">
                <a:latin typeface="Calibri Light" panose="020F0302020204030204" pitchFamily="34" charset="0"/>
                <a:sym typeface="Wingdings" panose="05000000000000000000" pitchFamily="2" charset="2"/>
              </a:rPr>
              <a:t> </a:t>
            </a:r>
            <a:r>
              <a:rPr lang="en-US" altLang="en-US" sz="2400" b="1">
                <a:latin typeface="Calibri Light" panose="020F0302020204030204" pitchFamily="34" charset="0"/>
                <a:sym typeface="Wingdings" panose="05000000000000000000" pitchFamily="2" charset="2"/>
              </a:rPr>
              <a:t>S</a:t>
            </a:r>
            <a:r>
              <a:rPr lang="en-US" altLang="en-US" sz="2400" b="1">
                <a:latin typeface="Calibri Light" panose="020F0302020204030204" pitchFamily="34" charset="0"/>
              </a:rPr>
              <a:t>trengthen</a:t>
            </a:r>
            <a:r>
              <a:rPr lang="en-US" altLang="en-US" sz="2400">
                <a:latin typeface="Calibri Light" panose="020F0302020204030204" pitchFamily="34" charset="0"/>
              </a:rPr>
              <a:t> our readiness for public service</a:t>
            </a:r>
            <a:br>
              <a:rPr lang="en-US" altLang="en-US" sz="2400">
                <a:latin typeface="Calibri Light" panose="020F0302020204030204" pitchFamily="34" charset="0"/>
              </a:rPr>
            </a:br>
            <a:r>
              <a:rPr lang="en-US" altLang="en-US" sz="2400">
                <a:latin typeface="Calibri Light" panose="020F0302020204030204" pitchFamily="34" charset="0"/>
                <a:sym typeface="Wingdings" panose="05000000000000000000" pitchFamily="2" charset="2"/>
              </a:rPr>
              <a:t> </a:t>
            </a:r>
            <a:r>
              <a:rPr lang="en-US" altLang="en-US" sz="2400" b="1">
                <a:latin typeface="Calibri Light" panose="020F0302020204030204" pitchFamily="34" charset="0"/>
              </a:rPr>
              <a:t>Use</a:t>
            </a:r>
            <a:r>
              <a:rPr lang="en-US" altLang="en-US" sz="2400">
                <a:latin typeface="Calibri Light" panose="020F0302020204030204" pitchFamily="34" charset="0"/>
              </a:rPr>
              <a:t> our valuable allocations</a:t>
            </a:r>
            <a:br>
              <a:rPr lang="en-US" altLang="en-US" sz="2400">
                <a:latin typeface="Calibri Light" panose="020F0302020204030204" pitchFamily="34" charset="0"/>
              </a:rPr>
            </a:br>
            <a:r>
              <a:rPr lang="en-US" altLang="en-US" sz="2400">
                <a:latin typeface="Calibri Light" panose="020F0302020204030204" pitchFamily="34" charset="0"/>
                <a:sym typeface="Wingdings" panose="05000000000000000000" pitchFamily="2" charset="2"/>
              </a:rPr>
              <a:t> </a:t>
            </a:r>
            <a:r>
              <a:rPr lang="en-US" altLang="en-US" sz="2400" b="1">
                <a:latin typeface="Calibri Light" panose="020F0302020204030204" pitchFamily="34" charset="0"/>
                <a:sym typeface="Wingdings" panose="05000000000000000000" pitchFamily="2" charset="2"/>
              </a:rPr>
              <a:t>E</a:t>
            </a:r>
            <a:r>
              <a:rPr lang="en-US" altLang="en-US" sz="2400" b="1">
                <a:latin typeface="Calibri Light" panose="020F0302020204030204" pitchFamily="34" charset="0"/>
              </a:rPr>
              <a:t>nhance</a:t>
            </a:r>
            <a:r>
              <a:rPr lang="en-US" altLang="en-US" sz="2400">
                <a:latin typeface="Calibri Light" panose="020F0302020204030204" pitchFamily="34" charset="0"/>
              </a:rPr>
              <a:t> international goodwill</a:t>
            </a:r>
            <a:br>
              <a:rPr lang="en-US" altLang="en-US" sz="2400">
                <a:latin typeface="Calibri Light" panose="020F0302020204030204" pitchFamily="34" charset="0"/>
              </a:rPr>
            </a:br>
            <a:r>
              <a:rPr lang="en-US" altLang="en-US" sz="2400">
                <a:latin typeface="Calibri Light" panose="020F0302020204030204" pitchFamily="34" charset="0"/>
                <a:sym typeface="Wingdings" panose="05000000000000000000" pitchFamily="2" charset="2"/>
              </a:rPr>
              <a:t> Have </a:t>
            </a:r>
            <a:r>
              <a:rPr lang="en-US" altLang="en-US" sz="2400" b="1">
                <a:latin typeface="Calibri Light" panose="020F0302020204030204" pitchFamily="34" charset="0"/>
              </a:rPr>
              <a:t>fun</a:t>
            </a:r>
            <a:r>
              <a:rPr lang="en-US" altLang="en-US" sz="2400">
                <a:latin typeface="Calibri Light" panose="020F0302020204030204" pitchFamily="34" charset="0"/>
              </a:rPr>
              <a:t> on the air!</a:t>
            </a:r>
          </a:p>
        </p:txBody>
      </p:sp>
      <p:sp>
        <p:nvSpPr>
          <p:cNvPr id="3079" name="Title 1"/>
          <p:cNvSpPr txBox="1">
            <a:spLocks/>
          </p:cNvSpPr>
          <p:nvPr/>
        </p:nvSpPr>
        <p:spPr bwMode="auto">
          <a:xfrm>
            <a:off x="228600" y="0"/>
            <a:ext cx="72358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spcAft>
                <a:spcPts val="500"/>
              </a:spcAft>
              <a:buFontTx/>
              <a:buNone/>
            </a:pPr>
            <a:r>
              <a:rPr lang="en-US" altLang="en-US" sz="2400" b="1">
                <a:latin typeface="Calibri Light" panose="020F0302020204030204" pitchFamily="34" charset="0"/>
              </a:rPr>
              <a:t/>
            </a:r>
            <a:br>
              <a:rPr lang="en-US" altLang="en-US" sz="2400" b="1">
                <a:latin typeface="Calibri Light" panose="020F0302020204030204" pitchFamily="34" charset="0"/>
              </a:rPr>
            </a:br>
            <a:endParaRPr lang="en-US" altLang="en-US" sz="1800">
              <a:latin typeface="Calibri Light" panose="020F0302020204030204"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838200" y="92075"/>
            <a:ext cx="10515600" cy="1119188"/>
          </a:xfrm>
        </p:spPr>
        <p:txBody>
          <a:bodyPr/>
          <a:lstStyle/>
          <a:p>
            <a:pPr eaLnBrk="1" hangingPunct="1"/>
            <a:r>
              <a:rPr lang="en-US" altLang="en-US" b="1" dirty="0" smtClean="0"/>
              <a:t>World’s Largest </a:t>
            </a:r>
            <a:r>
              <a:rPr lang="en-US" altLang="en-US" b="1" dirty="0" err="1" smtClean="0"/>
              <a:t>Radiosport</a:t>
            </a:r>
            <a:r>
              <a:rPr lang="en-US" altLang="en-US" b="1" dirty="0" smtClean="0"/>
              <a:t> Program</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64909657"/>
              </p:ext>
            </p:extLst>
          </p:nvPr>
        </p:nvGraphicFramePr>
        <p:xfrm>
          <a:off x="838200" y="1347323"/>
          <a:ext cx="5590735" cy="5455920"/>
        </p:xfrm>
        <a:graphic>
          <a:graphicData uri="http://schemas.openxmlformats.org/drawingml/2006/table">
            <a:tbl>
              <a:tblPr>
                <a:effectLst>
                  <a:innerShdw blurRad="63500" dist="50800" dir="13500000">
                    <a:prstClr val="black">
                      <a:alpha val="50000"/>
                    </a:prstClr>
                  </a:innerShdw>
                </a:effectLst>
              </a:tblPr>
              <a:tblGrid>
                <a:gridCol w="5590735"/>
              </a:tblGrid>
              <a:tr h="0">
                <a:tc>
                  <a:txBody>
                    <a:bodyPr/>
                    <a:lstStyle/>
                    <a:p>
                      <a:pPr marL="0" indent="0">
                        <a:buFont typeface="+mj-lt"/>
                        <a:buNone/>
                      </a:pPr>
                      <a:r>
                        <a:rPr lang="en-US" sz="2800" b="1" dirty="0" smtClean="0">
                          <a:latin typeface="+mn-lt"/>
                        </a:rPr>
                        <a:t>14</a:t>
                      </a:r>
                      <a:r>
                        <a:rPr lang="en-US" sz="2800" b="1" baseline="0" dirty="0" smtClean="0">
                          <a:latin typeface="+mn-lt"/>
                        </a:rPr>
                        <a:t> Primary Contests </a:t>
                      </a:r>
                    </a:p>
                    <a:p>
                      <a:pPr marL="0" indent="0">
                        <a:buFont typeface="Arial" panose="020B0604020202020204" pitchFamily="34" charset="0"/>
                        <a:buNone/>
                      </a:pPr>
                      <a:r>
                        <a:rPr lang="en-US" sz="1800" b="1" baseline="0" dirty="0" smtClean="0">
                          <a:latin typeface="+mn-lt"/>
                        </a:rPr>
                        <a:t>         * Plaques Awarded</a:t>
                      </a:r>
                    </a:p>
                    <a:p>
                      <a:pPr marL="0" indent="0">
                        <a:buFont typeface="Arial" panose="020B0604020202020204" pitchFamily="34" charset="0"/>
                        <a:buNone/>
                      </a:pPr>
                      <a:r>
                        <a:rPr lang="en-US" sz="1800" b="1" baseline="0" dirty="0" smtClean="0">
                          <a:latin typeface="+mn-lt"/>
                        </a:rPr>
                        <a:t>         + Gavels Awarded</a:t>
                      </a:r>
                      <a:endParaRPr lang="en-US" sz="1800" b="1" dirty="0" smtClean="0">
                        <a:latin typeface="+mn-lt"/>
                      </a:endParaRPr>
                    </a:p>
                    <a:p>
                      <a:pPr marL="0" indent="0">
                        <a:buFont typeface="+mj-lt"/>
                        <a:buNone/>
                      </a:pPr>
                      <a:endParaRPr lang="en-US" b="1" dirty="0" smtClean="0">
                        <a:latin typeface="Verdana, Arial"/>
                      </a:endParaRPr>
                    </a:p>
                    <a:p>
                      <a:pPr marL="342900" indent="-342900">
                        <a:buFont typeface="+mj-lt"/>
                        <a:buAutoNum type="arabicPeriod"/>
                      </a:pPr>
                      <a:r>
                        <a:rPr lang="en-US" b="1" dirty="0" smtClean="0">
                          <a:latin typeface="Arial" panose="020B0604020202020204" pitchFamily="34" charset="0"/>
                          <a:cs typeface="Arial" panose="020B0604020202020204" pitchFamily="34" charset="0"/>
                        </a:rPr>
                        <a:t> January - RTTY Roundup * +</a:t>
                      </a:r>
                    </a:p>
                    <a:p>
                      <a:pPr marL="342900" indent="-342900">
                        <a:buFont typeface="+mj-lt"/>
                        <a:buAutoNum type="arabicPeriod"/>
                      </a:pPr>
                      <a:r>
                        <a:rPr lang="en-US" b="1" dirty="0" smtClean="0">
                          <a:latin typeface="Arial" panose="020B0604020202020204" pitchFamily="34" charset="0"/>
                          <a:cs typeface="Arial" panose="020B0604020202020204" pitchFamily="34" charset="0"/>
                        </a:rPr>
                        <a:t> January - VHF Contest</a:t>
                      </a:r>
                      <a:r>
                        <a:rPr lang="en-US" b="1" baseline="0" dirty="0" smtClean="0">
                          <a:latin typeface="Arial" panose="020B0604020202020204" pitchFamily="34" charset="0"/>
                          <a:cs typeface="Arial" panose="020B0604020202020204" pitchFamily="34" charset="0"/>
                        </a:rPr>
                        <a:t> +</a:t>
                      </a:r>
                      <a:endParaRPr lang="en-US" b="1" dirty="0" smtClean="0">
                        <a:latin typeface="Arial" panose="020B0604020202020204" pitchFamily="34" charset="0"/>
                        <a:cs typeface="Arial" panose="020B0604020202020204" pitchFamily="34" charset="0"/>
                      </a:endParaRPr>
                    </a:p>
                    <a:p>
                      <a:pPr marL="342900" indent="-342900">
                        <a:buFont typeface="+mj-lt"/>
                        <a:buAutoNum type="arabicPeriod"/>
                      </a:pPr>
                      <a:r>
                        <a:rPr lang="en-US" b="1" dirty="0" smtClean="0">
                          <a:latin typeface="Arial" panose="020B0604020202020204" pitchFamily="34" charset="0"/>
                          <a:cs typeface="Arial" panose="020B0604020202020204" pitchFamily="34" charset="0"/>
                        </a:rPr>
                        <a:t> February - International DX Contest, CW * +</a:t>
                      </a:r>
                    </a:p>
                    <a:p>
                      <a:pPr marL="342900" indent="-342900">
                        <a:buFont typeface="+mj-lt"/>
                        <a:buAutoNum type="arabicPeriod"/>
                      </a:pPr>
                      <a:r>
                        <a:rPr lang="en-US" b="1" dirty="0" smtClean="0">
                          <a:latin typeface="Arial" panose="020B0604020202020204" pitchFamily="34" charset="0"/>
                          <a:cs typeface="Arial" panose="020B0604020202020204" pitchFamily="34" charset="0"/>
                        </a:rPr>
                        <a:t> March - International DX Contest, Phone</a:t>
                      </a:r>
                      <a:r>
                        <a:rPr lang="en-US" b="1" baseline="0" dirty="0" smtClean="0">
                          <a:latin typeface="Arial" panose="020B0604020202020204" pitchFamily="34" charset="0"/>
                          <a:cs typeface="Arial" panose="020B0604020202020204" pitchFamily="34" charset="0"/>
                        </a:rPr>
                        <a:t> * +</a:t>
                      </a:r>
                      <a:endParaRPr lang="en-US" b="1" dirty="0" smtClean="0">
                        <a:latin typeface="Arial" panose="020B0604020202020204" pitchFamily="34" charset="0"/>
                        <a:cs typeface="Arial" panose="020B0604020202020204" pitchFamily="34" charset="0"/>
                      </a:endParaRPr>
                    </a:p>
                    <a:p>
                      <a:pPr marL="342900" indent="-342900">
                        <a:buFont typeface="+mj-lt"/>
                        <a:buAutoNum type="arabicPeriod"/>
                      </a:pPr>
                      <a:r>
                        <a:rPr lang="en-US" b="1" dirty="0" smtClean="0">
                          <a:latin typeface="Arial" panose="020B0604020202020204" pitchFamily="34" charset="0"/>
                          <a:cs typeface="Arial" panose="020B0604020202020204" pitchFamily="34" charset="0"/>
                        </a:rPr>
                        <a:t> June - VHF Contest * +</a:t>
                      </a:r>
                    </a:p>
                    <a:p>
                      <a:pPr marL="342900" marR="0" indent="-342900" algn="l" defTabSz="914400" rtl="0" eaLnBrk="1" fontAlgn="auto" latinLnBrk="0" hangingPunct="1">
                        <a:lnSpc>
                          <a:spcPct val="100000"/>
                        </a:lnSpc>
                        <a:spcBef>
                          <a:spcPts val="0"/>
                        </a:spcBef>
                        <a:spcAft>
                          <a:spcPts val="0"/>
                        </a:spcAft>
                        <a:buClrTx/>
                        <a:buSzTx/>
                        <a:buFont typeface="+mj-lt"/>
                        <a:buAutoNum type="arabicPeriod"/>
                        <a:tabLst/>
                        <a:defRPr/>
                      </a:pPr>
                      <a:r>
                        <a:rPr lang="en-US" b="1" dirty="0" smtClean="0">
                          <a:latin typeface="Arial" panose="020B0604020202020204" pitchFamily="34" charset="0"/>
                          <a:cs typeface="Arial" panose="020B0604020202020204" pitchFamily="34" charset="0"/>
                        </a:rPr>
                        <a:t> July - IARU HF World Championship </a:t>
                      </a:r>
                    </a:p>
                    <a:p>
                      <a:pPr marL="342900" marR="0" indent="-342900" algn="l" defTabSz="914400" rtl="0" eaLnBrk="1" fontAlgn="auto" latinLnBrk="0" hangingPunct="1">
                        <a:lnSpc>
                          <a:spcPct val="100000"/>
                        </a:lnSpc>
                        <a:spcBef>
                          <a:spcPts val="0"/>
                        </a:spcBef>
                        <a:spcAft>
                          <a:spcPts val="0"/>
                        </a:spcAft>
                        <a:buClrTx/>
                        <a:buSzTx/>
                        <a:buFont typeface="+mj-lt"/>
                        <a:buAutoNum type="arabicPeriod"/>
                        <a:tabLst/>
                        <a:defRPr/>
                      </a:pPr>
                      <a:r>
                        <a:rPr lang="en-US" b="1" dirty="0" smtClean="0">
                          <a:latin typeface="Arial" panose="020B0604020202020204" pitchFamily="34" charset="0"/>
                          <a:cs typeface="Arial" panose="020B0604020202020204" pitchFamily="34" charset="0"/>
                        </a:rPr>
                        <a:t> 222</a:t>
                      </a:r>
                      <a:r>
                        <a:rPr lang="en-US" b="1" baseline="0" dirty="0" smtClean="0">
                          <a:latin typeface="Arial" panose="020B0604020202020204" pitchFamily="34" charset="0"/>
                          <a:cs typeface="Arial" panose="020B0604020202020204" pitchFamily="34" charset="0"/>
                        </a:rPr>
                        <a:t> MHz and Up </a:t>
                      </a:r>
                      <a:r>
                        <a:rPr lang="en-US" b="1" baseline="0" smtClean="0">
                          <a:latin typeface="Arial" panose="020B0604020202020204" pitchFamily="34" charset="0"/>
                          <a:cs typeface="Arial" panose="020B0604020202020204" pitchFamily="34" charset="0"/>
                        </a:rPr>
                        <a:t>Distance Contest +</a:t>
                      </a:r>
                      <a:endParaRPr lang="en-US" b="1" dirty="0" smtClean="0">
                        <a:latin typeface="Arial" panose="020B0604020202020204" pitchFamily="34" charset="0"/>
                        <a:cs typeface="Arial" panose="020B0604020202020204" pitchFamily="34" charset="0"/>
                      </a:endParaRPr>
                    </a:p>
                    <a:p>
                      <a:pPr marL="342900" indent="-342900">
                        <a:buFont typeface="+mj-lt"/>
                        <a:buAutoNum type="arabicPeriod"/>
                      </a:pPr>
                      <a:r>
                        <a:rPr lang="en-US" b="1" dirty="0" smtClean="0">
                          <a:latin typeface="Arial" panose="020B0604020202020204" pitchFamily="34" charset="0"/>
                          <a:cs typeface="Arial" panose="020B0604020202020204" pitchFamily="34" charset="0"/>
                        </a:rPr>
                        <a:t> August/September – 10</a:t>
                      </a:r>
                      <a:r>
                        <a:rPr lang="en-US" b="1" baseline="0" dirty="0" smtClean="0">
                          <a:latin typeface="Arial" panose="020B0604020202020204" pitchFamily="34" charset="0"/>
                          <a:cs typeface="Arial" panose="020B0604020202020204" pitchFamily="34" charset="0"/>
                        </a:rPr>
                        <a:t> </a:t>
                      </a:r>
                      <a:r>
                        <a:rPr lang="en-US" b="1" dirty="0" smtClean="0">
                          <a:latin typeface="Arial" panose="020B0604020202020204" pitchFamily="34" charset="0"/>
                          <a:cs typeface="Arial" panose="020B0604020202020204" pitchFamily="34" charset="0"/>
                        </a:rPr>
                        <a:t>GHz &amp; Up Contest</a:t>
                      </a:r>
                    </a:p>
                    <a:p>
                      <a:pPr marL="342900" indent="-342900">
                        <a:buFont typeface="+mj-lt"/>
                        <a:buAutoNum type="arabicPeriod"/>
                      </a:pPr>
                      <a:r>
                        <a:rPr lang="en-US" b="1" dirty="0" smtClean="0">
                          <a:latin typeface="Arial" panose="020B0604020202020204" pitchFamily="34" charset="0"/>
                          <a:cs typeface="Arial" panose="020B0604020202020204" pitchFamily="34" charset="0"/>
                        </a:rPr>
                        <a:t> September - VHF Contest +</a:t>
                      </a:r>
                    </a:p>
                    <a:p>
                      <a:pPr marL="342900" indent="-342900">
                        <a:buFont typeface="+mj-lt"/>
                        <a:buAutoNum type="arabicPeriod"/>
                      </a:pPr>
                      <a:r>
                        <a:rPr lang="en-US" b="1" dirty="0" smtClean="0">
                          <a:latin typeface="Arial" panose="020B0604020202020204" pitchFamily="34" charset="0"/>
                          <a:cs typeface="Arial" panose="020B0604020202020204" pitchFamily="34" charset="0"/>
                        </a:rPr>
                        <a:t> September/October/November – EME Contest</a:t>
                      </a:r>
                    </a:p>
                    <a:p>
                      <a:pPr marL="342900" indent="-342900">
                        <a:buFont typeface="+mj-lt"/>
                        <a:buAutoNum type="arabicPeriod"/>
                      </a:pPr>
                      <a:r>
                        <a:rPr lang="en-US" b="1" dirty="0" smtClean="0">
                          <a:latin typeface="Arial" panose="020B0604020202020204" pitchFamily="34" charset="0"/>
                          <a:cs typeface="Arial" panose="020B0604020202020204" pitchFamily="34" charset="0"/>
                        </a:rPr>
                        <a:t> November - Sweepstakes, CW * +</a:t>
                      </a:r>
                    </a:p>
                    <a:p>
                      <a:pPr marL="342900" indent="-342900">
                        <a:buFont typeface="+mj-lt"/>
                        <a:buAutoNum type="arabicPeriod"/>
                      </a:pPr>
                      <a:r>
                        <a:rPr lang="en-US" b="1" dirty="0" smtClean="0">
                          <a:latin typeface="Arial" panose="020B0604020202020204" pitchFamily="34" charset="0"/>
                          <a:cs typeface="Arial" panose="020B0604020202020204" pitchFamily="34" charset="0"/>
                        </a:rPr>
                        <a:t> November - Sweepstakes, Phone * +</a:t>
                      </a:r>
                    </a:p>
                    <a:p>
                      <a:pPr marL="342900" indent="-342900">
                        <a:buFont typeface="+mj-lt"/>
                        <a:buAutoNum type="arabicPeriod"/>
                      </a:pPr>
                      <a:r>
                        <a:rPr lang="en-US" b="1" dirty="0" smtClean="0">
                          <a:latin typeface="Arial" panose="020B0604020202020204" pitchFamily="34" charset="0"/>
                          <a:cs typeface="Arial" panose="020B0604020202020204" pitchFamily="34" charset="0"/>
                        </a:rPr>
                        <a:t> December – 160</a:t>
                      </a:r>
                      <a:r>
                        <a:rPr lang="en-US" b="1" baseline="0" dirty="0" smtClean="0">
                          <a:latin typeface="Arial" panose="020B0604020202020204" pitchFamily="34" charset="0"/>
                          <a:cs typeface="Arial" panose="020B0604020202020204" pitchFamily="34" charset="0"/>
                        </a:rPr>
                        <a:t> </a:t>
                      </a:r>
                      <a:r>
                        <a:rPr lang="en-US" b="1" dirty="0" smtClean="0">
                          <a:latin typeface="Arial" panose="020B0604020202020204" pitchFamily="34" charset="0"/>
                          <a:cs typeface="Arial" panose="020B0604020202020204" pitchFamily="34" charset="0"/>
                        </a:rPr>
                        <a:t>Meter Contest +</a:t>
                      </a:r>
                    </a:p>
                    <a:p>
                      <a:pPr marL="342900" indent="-342900">
                        <a:buFont typeface="+mj-lt"/>
                        <a:buAutoNum type="arabicPeriod"/>
                      </a:pPr>
                      <a:r>
                        <a:rPr lang="en-US" b="1" dirty="0" smtClean="0">
                          <a:latin typeface="Arial" panose="020B0604020202020204" pitchFamily="34" charset="0"/>
                          <a:cs typeface="Arial" panose="020B0604020202020204" pitchFamily="34" charset="0"/>
                        </a:rPr>
                        <a:t> December – 10</a:t>
                      </a:r>
                      <a:r>
                        <a:rPr lang="en-US" b="1" baseline="0" dirty="0" smtClean="0">
                          <a:latin typeface="Arial" panose="020B0604020202020204" pitchFamily="34" charset="0"/>
                          <a:cs typeface="Arial" panose="020B0604020202020204" pitchFamily="34" charset="0"/>
                        </a:rPr>
                        <a:t> </a:t>
                      </a:r>
                      <a:r>
                        <a:rPr lang="en-US" b="1" dirty="0" smtClean="0">
                          <a:latin typeface="Arial" panose="020B0604020202020204" pitchFamily="34" charset="0"/>
                          <a:cs typeface="Arial" panose="020B0604020202020204" pitchFamily="34" charset="0"/>
                        </a:rPr>
                        <a:t>Meter Contest +</a:t>
                      </a:r>
                    </a:p>
                    <a:p>
                      <a:pPr>
                        <a:buFont typeface="Arial" panose="020B0604020202020204" pitchFamily="34" charset="0"/>
                        <a:buNone/>
                      </a:pPr>
                      <a:endParaRPr lang="en-US" dirty="0">
                        <a:latin typeface="Verdana, Aria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10" name="Content Placeholder 3"/>
          <p:cNvGraphicFramePr>
            <a:graphicFrameLocks/>
          </p:cNvGraphicFramePr>
          <p:nvPr>
            <p:extLst>
              <p:ext uri="{D42A27DB-BD31-4B8C-83A1-F6EECF244321}">
                <p14:modId xmlns:p14="http://schemas.microsoft.com/office/powerpoint/2010/main" val="901708494"/>
              </p:ext>
            </p:extLst>
          </p:nvPr>
        </p:nvGraphicFramePr>
        <p:xfrm>
          <a:off x="6645812" y="1345565"/>
          <a:ext cx="4707988" cy="3618572"/>
        </p:xfrm>
        <a:graphic>
          <a:graphicData uri="http://schemas.openxmlformats.org/drawingml/2006/table">
            <a:tbl>
              <a:tblPr>
                <a:effectLst>
                  <a:innerShdw blurRad="63500" dist="50800" dir="13500000">
                    <a:prstClr val="black">
                      <a:alpha val="50000"/>
                    </a:prstClr>
                  </a:innerShdw>
                </a:effectLst>
              </a:tblPr>
              <a:tblGrid>
                <a:gridCol w="4707988"/>
              </a:tblGrid>
              <a:tr h="3618572">
                <a:tc>
                  <a:txBody>
                    <a:bodyPr/>
                    <a:lstStyle/>
                    <a:p>
                      <a:pPr marL="0" marR="0" indent="0" algn="l" defTabSz="914400" rtl="0" eaLnBrk="1" fontAlgn="auto" latinLnBrk="0" hangingPunct="1">
                        <a:lnSpc>
                          <a:spcPct val="100000"/>
                        </a:lnSpc>
                        <a:spcBef>
                          <a:spcPts val="0"/>
                        </a:spcBef>
                        <a:spcAft>
                          <a:spcPts val="0"/>
                        </a:spcAft>
                        <a:buClrTx/>
                        <a:buSzTx/>
                        <a:buFont typeface="+mj-lt"/>
                        <a:buNone/>
                        <a:tabLst/>
                        <a:defRPr/>
                      </a:pPr>
                      <a:r>
                        <a:rPr lang="en-US" sz="1800" b="1" dirty="0" smtClean="0"/>
                        <a:t>  </a:t>
                      </a:r>
                      <a:r>
                        <a:rPr lang="en-US" sz="2800" b="1" dirty="0" smtClean="0"/>
                        <a:t>9 other operating events</a:t>
                      </a:r>
                    </a:p>
                    <a:p>
                      <a:pPr marL="0" marR="0" indent="0" algn="l" defTabSz="914400" rtl="0" eaLnBrk="1" fontAlgn="auto" latinLnBrk="0" hangingPunct="1">
                        <a:lnSpc>
                          <a:spcPct val="100000"/>
                        </a:lnSpc>
                        <a:spcBef>
                          <a:spcPts val="0"/>
                        </a:spcBef>
                        <a:spcAft>
                          <a:spcPts val="0"/>
                        </a:spcAft>
                        <a:buClrTx/>
                        <a:buSzTx/>
                        <a:buFont typeface="+mj-lt"/>
                        <a:buNone/>
                        <a:tabLst/>
                        <a:defRPr/>
                      </a:pPr>
                      <a:endParaRPr lang="en-US" sz="1800" b="1" dirty="0" smtClean="0">
                        <a:latin typeface="Verdana, Arial"/>
                      </a:endParaRPr>
                    </a:p>
                    <a:p>
                      <a:pPr marL="342900" indent="-342900">
                        <a:buFont typeface="+mj-lt"/>
                        <a:buAutoNum type="arabicPeriod"/>
                      </a:pPr>
                      <a:r>
                        <a:rPr lang="en-US" b="1" dirty="0" smtClean="0">
                          <a:latin typeface="Verdana, Arial"/>
                        </a:rPr>
                        <a:t>January - Straight Key Night</a:t>
                      </a:r>
                    </a:p>
                    <a:p>
                      <a:pPr marL="342900" indent="-342900">
                        <a:buFont typeface="+mj-lt"/>
                        <a:buAutoNum type="arabicPeriod"/>
                      </a:pPr>
                      <a:r>
                        <a:rPr lang="en-US" b="1" dirty="0" smtClean="0">
                          <a:latin typeface="Verdana, Arial"/>
                        </a:rPr>
                        <a:t>January - Kids Day</a:t>
                      </a:r>
                    </a:p>
                    <a:p>
                      <a:pPr marL="342900" indent="-342900">
                        <a:buFont typeface="+mj-lt"/>
                        <a:buAutoNum type="arabicPeriod"/>
                      </a:pPr>
                      <a:r>
                        <a:rPr lang="en-US" b="1" dirty="0" smtClean="0">
                          <a:latin typeface="Verdana, Arial"/>
                        </a:rPr>
                        <a:t>February - School Club Roundup</a:t>
                      </a:r>
                    </a:p>
                    <a:p>
                      <a:pPr marL="342900" indent="-342900">
                        <a:buFont typeface="+mj-lt"/>
                        <a:buAutoNum type="arabicPeriod"/>
                      </a:pPr>
                      <a:r>
                        <a:rPr lang="en-US" b="1" dirty="0" smtClean="0">
                          <a:latin typeface="Verdana, Arial"/>
                        </a:rPr>
                        <a:t>April</a:t>
                      </a:r>
                      <a:r>
                        <a:rPr lang="en-US" b="1" baseline="0" dirty="0" smtClean="0">
                          <a:latin typeface="Verdana, Arial"/>
                        </a:rPr>
                        <a:t> </a:t>
                      </a:r>
                      <a:r>
                        <a:rPr lang="en-US" b="1" dirty="0" smtClean="0">
                          <a:latin typeface="Verdana, Arial"/>
                        </a:rPr>
                        <a:t>- Rookie Roundup – Phone</a:t>
                      </a:r>
                    </a:p>
                    <a:p>
                      <a:pPr marL="342900" indent="-342900">
                        <a:buFont typeface="+mj-lt"/>
                        <a:buAutoNum type="arabicPeriod"/>
                      </a:pPr>
                      <a:r>
                        <a:rPr lang="en-US" b="1" dirty="0" smtClean="0">
                          <a:latin typeface="Verdana, Arial"/>
                        </a:rPr>
                        <a:t>June - Kids Day</a:t>
                      </a:r>
                    </a:p>
                    <a:p>
                      <a:pPr marL="342900" indent="-342900">
                        <a:buFont typeface="+mj-lt"/>
                        <a:buAutoNum type="arabicPeriod"/>
                      </a:pPr>
                      <a:r>
                        <a:rPr lang="en-US" b="1" dirty="0" smtClean="0">
                          <a:solidFill>
                            <a:srgbClr val="FF0000"/>
                          </a:solidFill>
                          <a:latin typeface="Verdana, Arial"/>
                        </a:rPr>
                        <a:t>June - Field Day (not a contest)</a:t>
                      </a:r>
                      <a:r>
                        <a:rPr lang="en-US" b="1" dirty="0" smtClean="0">
                          <a:latin typeface="Verdana, Arial"/>
                        </a:rPr>
                        <a:t> </a:t>
                      </a:r>
                    </a:p>
                    <a:p>
                      <a:pPr marL="342900" indent="-342900">
                        <a:buFont typeface="+mj-lt"/>
                        <a:buAutoNum type="arabicPeriod"/>
                      </a:pPr>
                      <a:r>
                        <a:rPr lang="en-US" b="1" dirty="0" smtClean="0">
                          <a:latin typeface="Verdana, Arial"/>
                        </a:rPr>
                        <a:t>August - Rookie Roundup – RTTY</a:t>
                      </a:r>
                    </a:p>
                    <a:p>
                      <a:pPr marL="342900" indent="-342900">
                        <a:buFont typeface="+mj-lt"/>
                        <a:buAutoNum type="arabicPeriod"/>
                      </a:pPr>
                      <a:r>
                        <a:rPr lang="en-US" b="1" dirty="0" smtClean="0">
                          <a:latin typeface="Verdana, Arial"/>
                        </a:rPr>
                        <a:t>October - School Club Roundup</a:t>
                      </a:r>
                    </a:p>
                    <a:p>
                      <a:pPr marL="342900" indent="-342900">
                        <a:buFont typeface="+mj-lt"/>
                        <a:buAutoNum type="arabicPeriod"/>
                      </a:pPr>
                      <a:r>
                        <a:rPr lang="en-US" b="1" dirty="0" smtClean="0">
                          <a:latin typeface="Verdana, Arial"/>
                        </a:rPr>
                        <a:t>December - Rookie Roundup–CW</a:t>
                      </a:r>
                      <a:endParaRPr lang="en-US" dirty="0">
                        <a:latin typeface="Verdana, Aria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5" name="Content Placeholder 3"/>
          <p:cNvGraphicFramePr>
            <a:graphicFrameLocks/>
          </p:cNvGraphicFramePr>
          <p:nvPr>
            <p:extLst>
              <p:ext uri="{D42A27DB-BD31-4B8C-83A1-F6EECF244321}">
                <p14:modId xmlns:p14="http://schemas.microsoft.com/office/powerpoint/2010/main" val="2397841718"/>
              </p:ext>
            </p:extLst>
          </p:nvPr>
        </p:nvGraphicFramePr>
        <p:xfrm>
          <a:off x="6645812" y="5217398"/>
          <a:ext cx="4707988" cy="1310640"/>
        </p:xfrm>
        <a:graphic>
          <a:graphicData uri="http://schemas.openxmlformats.org/drawingml/2006/table">
            <a:tbl>
              <a:tblPr>
                <a:effectLst>
                  <a:innerShdw blurRad="63500" dist="50800" dir="13500000">
                    <a:prstClr val="black">
                      <a:alpha val="50000"/>
                    </a:prstClr>
                  </a:innerShdw>
                </a:effectLst>
              </a:tblPr>
              <a:tblGrid>
                <a:gridCol w="4707988"/>
              </a:tblGrid>
              <a:tr h="944587">
                <a:tc>
                  <a:txBody>
                    <a:bodyPr/>
                    <a:lstStyle/>
                    <a:p>
                      <a:pPr marL="285750" marR="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v"/>
                        <a:tabLst/>
                        <a:defRPr/>
                      </a:pPr>
                      <a:r>
                        <a:rPr lang="en-US" sz="1600" i="1" dirty="0" smtClean="0">
                          <a:latin typeface="Verdana, Arial"/>
                        </a:rPr>
                        <a:t>Plaques are available to be sponsored for</a:t>
                      </a:r>
                    </a:p>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sz="1600" i="1" dirty="0" smtClean="0">
                          <a:latin typeface="Verdana, Arial"/>
                        </a:rPr>
                        <a:t>    the June VHF and other contests (see</a:t>
                      </a:r>
                    </a:p>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sz="1600" i="1" dirty="0" smtClean="0">
                          <a:latin typeface="Verdana, Arial"/>
                        </a:rPr>
                        <a:t>    events at left</a:t>
                      </a:r>
                      <a:r>
                        <a:rPr lang="en-US" sz="1600" i="1" baseline="0" dirty="0" smtClean="0">
                          <a:latin typeface="Verdana, Arial"/>
                        </a:rPr>
                        <a:t> with an asterisk). Cost is</a:t>
                      </a:r>
                    </a:p>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sz="1600" i="1" baseline="0" dirty="0" smtClean="0">
                          <a:latin typeface="Verdana, Arial"/>
                        </a:rPr>
                        <a:t>    $75 each. Contact the ARRL Contest </a:t>
                      </a:r>
                    </a:p>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sz="1600" i="1" baseline="0" dirty="0" smtClean="0">
                          <a:latin typeface="Verdana, Arial"/>
                        </a:rPr>
                        <a:t>    Branch at </a:t>
                      </a:r>
                      <a:r>
                        <a:rPr lang="en-US" sz="1600" i="1" baseline="0" dirty="0" smtClean="0">
                          <a:latin typeface="Verdana, Arial"/>
                          <a:hlinkClick r:id="rId2"/>
                        </a:rPr>
                        <a:t>contests@arrl.org</a:t>
                      </a:r>
                      <a:r>
                        <a:rPr lang="en-US" sz="1600" i="1" baseline="0" dirty="0" smtClean="0">
                          <a:latin typeface="Verdana, Arial"/>
                        </a:rPr>
                        <a:t> if interested.</a:t>
                      </a:r>
                      <a:endParaRPr lang="en-US" sz="1600" i="1" dirty="0">
                        <a:latin typeface="Verdana, Aria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838200" y="365125"/>
            <a:ext cx="10515600" cy="1452658"/>
          </a:xfrm>
        </p:spPr>
        <p:txBody>
          <a:bodyPr/>
          <a:lstStyle/>
          <a:p>
            <a:pPr eaLnBrk="1" hangingPunct="1"/>
            <a:r>
              <a:rPr lang="en-US" altLang="en-US" b="1" dirty="0" smtClean="0"/>
              <a:t>Did you submit your log?  </a:t>
            </a:r>
            <a:r>
              <a:rPr lang="en-US" altLang="en-US" sz="3200" dirty="0" smtClean="0"/>
              <a:t/>
            </a:r>
            <a:br>
              <a:rPr lang="en-US" altLang="en-US" sz="3200" dirty="0" smtClean="0"/>
            </a:br>
            <a:r>
              <a:rPr lang="en-US" altLang="en-US" sz="3200" dirty="0" smtClean="0"/>
              <a:t>	Choices…</a:t>
            </a:r>
          </a:p>
        </p:txBody>
      </p:sp>
      <p:pic>
        <p:nvPicPr>
          <p:cNvPr id="5123" name="Picture 7"/>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377889" y="2022976"/>
            <a:ext cx="1293812" cy="887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a:xfrm>
            <a:off x="760852" y="2099007"/>
            <a:ext cx="9165346" cy="3757468"/>
          </a:xfrm>
        </p:spPr>
        <p:txBody>
          <a:bodyPr rtlCol="0">
            <a:normAutofit/>
          </a:bodyPr>
          <a:lstStyle/>
          <a:p>
            <a:pPr eaLnBrk="1" fontAlgn="auto" hangingPunct="1">
              <a:spcAft>
                <a:spcPts val="0"/>
              </a:spcAft>
              <a:defRPr/>
            </a:pPr>
            <a:r>
              <a:rPr lang="en-US" sz="2400" dirty="0" smtClean="0"/>
              <a:t>Upload your Cabrillo-format log to the online web app</a:t>
            </a:r>
          </a:p>
          <a:p>
            <a:pPr marL="0" indent="0" eaLnBrk="1" fontAlgn="auto" hangingPunct="1">
              <a:spcAft>
                <a:spcPts val="0"/>
              </a:spcAft>
              <a:buFont typeface="Arial" panose="020B0604020202020204" pitchFamily="34" charset="0"/>
              <a:buNone/>
              <a:defRPr/>
            </a:pPr>
            <a:r>
              <a:rPr lang="en-US" sz="2400" dirty="0" smtClean="0"/>
              <a:t>   </a:t>
            </a:r>
            <a:r>
              <a:rPr lang="en-US" sz="2400" u="sng" dirty="0" smtClean="0">
                <a:hlinkClick r:id="rId3"/>
              </a:rPr>
              <a:t>contest-log-submission.arrl.org</a:t>
            </a:r>
            <a:r>
              <a:rPr lang="en-US" sz="2400" u="sng" dirty="0" smtClean="0"/>
              <a:t> (support now for 10 GHz and EME)</a:t>
            </a:r>
            <a:endParaRPr lang="en-US" sz="2400" dirty="0" smtClean="0"/>
          </a:p>
          <a:p>
            <a:pPr marL="0" indent="0" eaLnBrk="1" fontAlgn="auto" hangingPunct="1">
              <a:spcAft>
                <a:spcPts val="0"/>
              </a:spcAft>
              <a:buFont typeface="Arial" panose="020B0604020202020204" pitchFamily="34" charset="0"/>
              <a:buNone/>
              <a:defRPr/>
            </a:pPr>
            <a:endParaRPr lang="en-US" sz="2400" dirty="0" smtClean="0"/>
          </a:p>
          <a:p>
            <a:pPr eaLnBrk="1" fontAlgn="auto" hangingPunct="1">
              <a:spcAft>
                <a:spcPts val="0"/>
              </a:spcAft>
              <a:defRPr/>
            </a:pPr>
            <a:r>
              <a:rPr lang="en-US" sz="2400" dirty="0" smtClean="0"/>
              <a:t>Mail your paper log to ARRL, 225 Main St, Newington CT 06111</a:t>
            </a:r>
            <a:br>
              <a:rPr lang="en-US" sz="2400" dirty="0" smtClean="0"/>
            </a:br>
            <a:r>
              <a:rPr lang="en-US" sz="2400" dirty="0" smtClean="0"/>
              <a:t>(*except </a:t>
            </a:r>
            <a:r>
              <a:rPr lang="en-US" sz="2400" dirty="0"/>
              <a:t>for the </a:t>
            </a:r>
            <a:r>
              <a:rPr lang="en-US" sz="2400" dirty="0" smtClean="0"/>
              <a:t>222 &amp; Up Distance Scoring Contest) </a:t>
            </a:r>
            <a:endParaRPr lang="en-US" sz="2400" dirty="0"/>
          </a:p>
        </p:txBody>
      </p:sp>
      <p:pic>
        <p:nvPicPr>
          <p:cNvPr id="5125" name="Picture 6"/>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506476" y="3677704"/>
            <a:ext cx="116522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eaLnBrk="1" hangingPunct="1"/>
            <a:r>
              <a:rPr lang="en-US" altLang="en-US" b="1" smtClean="0"/>
              <a:t>What happened after your log was received?</a:t>
            </a:r>
          </a:p>
        </p:txBody>
      </p:sp>
      <p:sp>
        <p:nvSpPr>
          <p:cNvPr id="6147" name="Content Placeholder 2"/>
          <p:cNvSpPr>
            <a:spLocks noGrp="1"/>
          </p:cNvSpPr>
          <p:nvPr>
            <p:ph idx="1"/>
          </p:nvPr>
        </p:nvSpPr>
        <p:spPr>
          <a:xfrm>
            <a:off x="838200" y="1608138"/>
            <a:ext cx="10515600" cy="5067300"/>
          </a:xfrm>
        </p:spPr>
        <p:txBody>
          <a:bodyPr/>
          <a:lstStyle/>
          <a:p>
            <a:pPr eaLnBrk="1" hangingPunct="1"/>
            <a:r>
              <a:rPr lang="en-US" altLang="en-US" sz="2400" smtClean="0"/>
              <a:t>Email or web submission returns a </a:t>
            </a:r>
            <a:r>
              <a:rPr lang="en-US" altLang="en-US" sz="2400" b="1" u="sng" smtClean="0"/>
              <a:t>confirmation number</a:t>
            </a:r>
            <a:r>
              <a:rPr lang="en-US" altLang="en-US" sz="2400" b="1" smtClean="0"/>
              <a:t> </a:t>
            </a:r>
            <a:r>
              <a:rPr lang="en-US" altLang="en-US" sz="2400" smtClean="0"/>
              <a:t>based on the receipt date and time (a number that increments upwards).</a:t>
            </a:r>
          </a:p>
          <a:p>
            <a:pPr eaLnBrk="1" hangingPunct="1"/>
            <a:r>
              <a:rPr lang="en-US" altLang="en-US" sz="2400" smtClean="0"/>
              <a:t>The </a:t>
            </a:r>
            <a:r>
              <a:rPr lang="en-US" altLang="en-US" sz="2400" b="1" u="sng" smtClean="0"/>
              <a:t>acknowledgement</a:t>
            </a:r>
            <a:r>
              <a:rPr lang="en-US" altLang="en-US" sz="2400" smtClean="0"/>
              <a:t> header summarizes your entry category.</a:t>
            </a:r>
          </a:p>
          <a:p>
            <a:pPr eaLnBrk="1" hangingPunct="1"/>
            <a:r>
              <a:rPr lang="en-US" altLang="en-US" sz="2400" smtClean="0"/>
              <a:t>The </a:t>
            </a:r>
            <a:r>
              <a:rPr lang="en-US" altLang="en-US" sz="2400" b="1" u="sng" smtClean="0"/>
              <a:t>acknowledgement</a:t>
            </a:r>
            <a:r>
              <a:rPr lang="en-US" altLang="en-US" sz="2400" smtClean="0"/>
              <a:t> reports any apparent format errors. (No QSOs are checked during log submission.)</a:t>
            </a:r>
          </a:p>
          <a:p>
            <a:pPr algn="ctr" eaLnBrk="1" hangingPunct="1">
              <a:buFont typeface="Arial" panose="020B0604020202020204" pitchFamily="34" charset="0"/>
              <a:buNone/>
            </a:pPr>
            <a:r>
              <a:rPr lang="en-US" altLang="en-US" sz="2400" b="1" i="1" u="sng" smtClean="0"/>
              <a:t>READ YOUR ACKNOWLEDGEMENTS!!!!</a:t>
            </a:r>
            <a:endParaRPr lang="en-US" altLang="en-US" sz="2000" b="1" i="1" u="sng" smtClean="0"/>
          </a:p>
          <a:p>
            <a:pPr eaLnBrk="1" hangingPunct="1"/>
            <a:endParaRPr lang="en-US" altLang="en-US" sz="2400" smtClean="0"/>
          </a:p>
          <a:p>
            <a:pPr eaLnBrk="1" hangingPunct="1"/>
            <a:r>
              <a:rPr lang="en-US" altLang="en-US" sz="2400" smtClean="0"/>
              <a:t>But what if your log is reported to have formatting errors?  </a:t>
            </a:r>
          </a:p>
          <a:p>
            <a:pPr lvl="1" eaLnBrk="1" hangingPunct="1"/>
            <a:r>
              <a:rPr lang="en-US" altLang="en-US" sz="2000" b="1" smtClean="0"/>
              <a:t>Review</a:t>
            </a:r>
            <a:r>
              <a:rPr lang="en-US" altLang="en-US" sz="2000" smtClean="0"/>
              <a:t> your header and/or the QSO line errors if any right away</a:t>
            </a:r>
          </a:p>
          <a:p>
            <a:pPr lvl="1" eaLnBrk="1" hangingPunct="1"/>
            <a:r>
              <a:rPr lang="en-US" altLang="en-US" sz="2000" b="1" smtClean="0"/>
              <a:t>Edit</a:t>
            </a:r>
            <a:r>
              <a:rPr lang="en-US" altLang="en-US" sz="2000" smtClean="0"/>
              <a:t> your log in a text editor (e.g. </a:t>
            </a:r>
            <a:r>
              <a:rPr lang="en-US" altLang="en-US" sz="2000" i="1" smtClean="0"/>
              <a:t>Notepad</a:t>
            </a:r>
            <a:r>
              <a:rPr lang="en-US" altLang="en-US" sz="2000" smtClean="0"/>
              <a:t>), then SAVE your changes</a:t>
            </a:r>
          </a:p>
          <a:p>
            <a:pPr lvl="1" eaLnBrk="1" hangingPunct="1"/>
            <a:r>
              <a:rPr lang="en-US" altLang="en-US" sz="2000" b="1" smtClean="0"/>
              <a:t>Re-upload</a:t>
            </a:r>
            <a:r>
              <a:rPr lang="en-US" altLang="en-US" sz="2000" smtClean="0"/>
              <a:t> your edited log (if emailed, the SUBJECT must always begin with your call sign)</a:t>
            </a:r>
          </a:p>
          <a:p>
            <a:pPr lvl="1" eaLnBrk="1" hangingPunct="1"/>
            <a:r>
              <a:rPr lang="en-US" altLang="en-US" sz="2000" smtClean="0"/>
              <a:t>Your new, higher confirmation number supersedes earlier submission numbers</a:t>
            </a:r>
          </a:p>
          <a:p>
            <a:pPr lvl="1" eaLnBrk="1" hangingPunct="1"/>
            <a:r>
              <a:rPr lang="en-US" altLang="en-US" sz="2000" smtClean="0"/>
              <a:t>The new log overrides all previous submissions and will be used for log checking</a:t>
            </a:r>
          </a:p>
        </p:txBody>
      </p:sp>
      <p:sp>
        <p:nvSpPr>
          <p:cNvPr id="4" name="Right Arrow 3"/>
          <p:cNvSpPr/>
          <p:nvPr/>
        </p:nvSpPr>
        <p:spPr>
          <a:xfrm>
            <a:off x="2635250" y="3649663"/>
            <a:ext cx="958850" cy="338137"/>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5" name="Right Arrow 4"/>
          <p:cNvSpPr/>
          <p:nvPr/>
        </p:nvSpPr>
        <p:spPr>
          <a:xfrm flipH="1">
            <a:off x="8604250" y="3649663"/>
            <a:ext cx="958850" cy="338137"/>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Grp="1" noChangeArrowheads="1"/>
          </p:cNvSpPr>
          <p:nvPr>
            <p:ph idx="1"/>
          </p:nvPr>
        </p:nvSpPr>
        <p:spPr bwMode="auto">
          <a:xfrm>
            <a:off x="113161" y="-107722"/>
            <a:ext cx="11703426" cy="6986528"/>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a:defRPr>
                <a:solidFill>
                  <a:schemeClr val="tx1"/>
                </a:solidFill>
                <a:latin typeface="Calibri" panose="020F0502020204030204" pitchFamily="34" charset="0"/>
              </a:defRPr>
            </a:lvl1pPr>
            <a:lvl2pPr>
              <a:defRPr>
                <a:solidFill>
                  <a:schemeClr val="tx1"/>
                </a:solidFill>
                <a:latin typeface="Calibri" panose="020F0502020204030204" pitchFamily="34" charset="0"/>
              </a:defRPr>
            </a:lvl2pPr>
            <a:lvl3pPr>
              <a:defRPr>
                <a:solidFill>
                  <a:schemeClr val="tx1"/>
                </a:solidFill>
                <a:latin typeface="Calibri" panose="020F0502020204030204" pitchFamily="34" charset="0"/>
              </a:defRPr>
            </a:lvl3pPr>
            <a:lvl4pPr>
              <a:defRPr>
                <a:solidFill>
                  <a:schemeClr val="tx1"/>
                </a:solidFill>
                <a:latin typeface="Calibri" panose="020F0502020204030204" pitchFamily="34" charset="0"/>
              </a:defRPr>
            </a:lvl4pPr>
            <a:lvl5pPr>
              <a:defRPr>
                <a:solidFill>
                  <a:schemeClr val="tx1"/>
                </a:solidFill>
                <a:latin typeface="Calibri" panose="020F0502020204030204" pitchFamily="34" charset="0"/>
              </a:defRPr>
            </a:lvl5pPr>
            <a:lvl6pPr eaLnBrk="0" fontAlgn="base" hangingPunct="0">
              <a:spcBef>
                <a:spcPct val="0"/>
              </a:spcBef>
              <a:spcAft>
                <a:spcPct val="0"/>
              </a:spcAft>
              <a:defRPr>
                <a:solidFill>
                  <a:schemeClr val="tx1"/>
                </a:solidFill>
                <a:latin typeface="Calibri" panose="020F0502020204030204" pitchFamily="34" charset="0"/>
              </a:defRPr>
            </a:lvl6pPr>
            <a:lvl7pPr eaLnBrk="0" fontAlgn="base" hangingPunct="0">
              <a:spcBef>
                <a:spcPct val="0"/>
              </a:spcBef>
              <a:spcAft>
                <a:spcPct val="0"/>
              </a:spcAft>
              <a:defRPr>
                <a:solidFill>
                  <a:schemeClr val="tx1"/>
                </a:solidFill>
                <a:latin typeface="Calibri" panose="020F0502020204030204" pitchFamily="34" charset="0"/>
              </a:defRPr>
            </a:lvl7pPr>
            <a:lvl8pPr eaLnBrk="0" fontAlgn="base" hangingPunct="0">
              <a:spcBef>
                <a:spcPct val="0"/>
              </a:spcBef>
              <a:spcAft>
                <a:spcPct val="0"/>
              </a:spcAft>
              <a:defRPr>
                <a:solidFill>
                  <a:schemeClr val="tx1"/>
                </a:solidFill>
                <a:latin typeface="Calibri" panose="020F0502020204030204" pitchFamily="34" charset="0"/>
              </a:defRPr>
            </a:lvl8pPr>
            <a:lvl9pPr eaLnBrk="0" fontAlgn="base" hangingPunct="0">
              <a:spcBef>
                <a:spcPct val="0"/>
              </a:spcBef>
              <a:spcAft>
                <a:spcPct val="0"/>
              </a:spcAft>
              <a:defRPr>
                <a:solidFill>
                  <a:schemeClr val="tx1"/>
                </a:solidFill>
                <a:latin typeface="Calibri" panose="020F0502020204030204" pitchFamily="34" charset="0"/>
              </a:defRPr>
            </a:lvl9pPr>
          </a:lstStyle>
          <a:p>
            <a:pPr marL="0" lvl="0" indent="0">
              <a:lnSpc>
                <a:spcPct val="100000"/>
              </a:lnSpc>
              <a:spcBef>
                <a:spcPct val="0"/>
              </a:spcBef>
              <a:buNone/>
            </a:pPr>
            <a:r>
              <a:rPr kumimoji="0" lang="en-US" altLang="en-US" sz="1400" b="0" i="0" u="none" strike="noStrike" cap="none" normalizeH="0" baseline="0" dirty="0" smtClean="0">
                <a:ln>
                  <a:noFill/>
                </a:ln>
                <a:solidFill>
                  <a:srgbClr val="222222"/>
                </a:solidFill>
                <a:effectLst/>
                <a:latin typeface="Verdana" panose="020B0604030504040204" pitchFamily="34" charset="0"/>
                <a:cs typeface="Arial" panose="020B0604020202020204" pitchFamily="34" charset="0"/>
              </a:rPr>
              <a:t>​</a:t>
            </a:r>
            <a:r>
              <a:rPr kumimoji="0" lang="en-US" altLang="en-US" sz="1400" b="0" i="0" u="none" strike="noStrike" cap="none" normalizeH="0" baseline="0" dirty="0" smtClean="0">
                <a:ln>
                  <a:noFill/>
                </a:ln>
                <a:solidFill>
                  <a:srgbClr val="222222"/>
                </a:solidFill>
                <a:effectLst/>
                <a:latin typeface="+mn-lt"/>
                <a:cs typeface="Arial" panose="020B0604020202020204" pitchFamily="34" charset="0"/>
              </a:rPr>
              <a:t>---------- Forwarded message ---------</a:t>
            </a:r>
            <a:br>
              <a:rPr kumimoji="0" lang="en-US" altLang="en-US" sz="1400" b="0" i="0" u="none" strike="noStrike" cap="none" normalizeH="0" baseline="0" dirty="0" smtClean="0">
                <a:ln>
                  <a:noFill/>
                </a:ln>
                <a:solidFill>
                  <a:srgbClr val="222222"/>
                </a:solidFill>
                <a:effectLst/>
                <a:latin typeface="+mn-lt"/>
                <a:cs typeface="Arial" panose="020B0604020202020204" pitchFamily="34" charset="0"/>
              </a:rPr>
            </a:br>
            <a:r>
              <a:rPr kumimoji="0" lang="en-US" altLang="en-US" sz="1400" b="0" i="0" u="none" strike="noStrike" cap="none" normalizeH="0" baseline="0" dirty="0" smtClean="0">
                <a:ln>
                  <a:noFill/>
                </a:ln>
                <a:solidFill>
                  <a:srgbClr val="222222"/>
                </a:solidFill>
                <a:effectLst/>
                <a:latin typeface="+mn-lt"/>
                <a:cs typeface="Arial" panose="020B0604020202020204" pitchFamily="34" charset="0"/>
              </a:rPr>
              <a:t>From: &lt;unreplyable@arrl.org&gt;</a:t>
            </a:r>
            <a:br>
              <a:rPr kumimoji="0" lang="en-US" altLang="en-US" sz="1400" b="0" i="0" u="none" strike="noStrike" cap="none" normalizeH="0" baseline="0" dirty="0" smtClean="0">
                <a:ln>
                  <a:noFill/>
                </a:ln>
                <a:solidFill>
                  <a:srgbClr val="222222"/>
                </a:solidFill>
                <a:effectLst/>
                <a:latin typeface="+mn-lt"/>
                <a:cs typeface="Arial" panose="020B0604020202020204" pitchFamily="34" charset="0"/>
              </a:rPr>
            </a:br>
            <a:r>
              <a:rPr kumimoji="0" lang="en-US" altLang="en-US" sz="1400" b="0" i="0" u="none" strike="noStrike" cap="none" normalizeH="0" baseline="0" dirty="0" smtClean="0">
                <a:ln>
                  <a:noFill/>
                </a:ln>
                <a:solidFill>
                  <a:srgbClr val="222222"/>
                </a:solidFill>
                <a:effectLst/>
                <a:latin typeface="+mn-lt"/>
                <a:cs typeface="Arial" panose="020B0604020202020204" pitchFamily="34" charset="0"/>
              </a:rPr>
              <a:t>Date: Mon, Jan 21, 2019 at 11:59 AM</a:t>
            </a:r>
            <a:br>
              <a:rPr kumimoji="0" lang="en-US" altLang="en-US" sz="1400" b="0" i="0" u="none" strike="noStrike" cap="none" normalizeH="0" baseline="0" dirty="0" smtClean="0">
                <a:ln>
                  <a:noFill/>
                </a:ln>
                <a:solidFill>
                  <a:srgbClr val="222222"/>
                </a:solidFill>
                <a:effectLst/>
                <a:latin typeface="+mn-lt"/>
                <a:cs typeface="Arial" panose="020B0604020202020204" pitchFamily="34" charset="0"/>
              </a:rPr>
            </a:br>
            <a:r>
              <a:rPr kumimoji="0" lang="en-US" altLang="en-US" sz="1400" b="0" i="0" u="none" strike="noStrike" cap="none" normalizeH="0" baseline="0" dirty="0" smtClean="0">
                <a:ln>
                  <a:noFill/>
                </a:ln>
                <a:solidFill>
                  <a:srgbClr val="222222"/>
                </a:solidFill>
                <a:effectLst/>
                <a:latin typeface="+mn-lt"/>
                <a:cs typeface="Arial" panose="020B0604020202020204" pitchFamily="34" charset="0"/>
              </a:rPr>
              <a:t>Subject: W9JJ</a:t>
            </a:r>
            <a:br>
              <a:rPr kumimoji="0" lang="en-US" altLang="en-US" sz="1400" b="0" i="0" u="none" strike="noStrike" cap="none" normalizeH="0" baseline="0" dirty="0" smtClean="0">
                <a:ln>
                  <a:noFill/>
                </a:ln>
                <a:solidFill>
                  <a:srgbClr val="222222"/>
                </a:solidFill>
                <a:effectLst/>
                <a:latin typeface="+mn-lt"/>
                <a:cs typeface="Arial" panose="020B0604020202020204" pitchFamily="34" charset="0"/>
              </a:rPr>
            </a:br>
            <a:r>
              <a:rPr kumimoji="0" lang="en-US" altLang="en-US" sz="1400" b="0" i="0" u="none" strike="noStrike" cap="none" normalizeH="0" baseline="0" dirty="0" smtClean="0">
                <a:ln>
                  <a:noFill/>
                </a:ln>
                <a:solidFill>
                  <a:srgbClr val="222222"/>
                </a:solidFill>
                <a:effectLst/>
                <a:latin typeface="+mn-lt"/>
                <a:cs typeface="Arial" panose="020B0604020202020204" pitchFamily="34" charset="0"/>
              </a:rPr>
              <a:t>To: </a:t>
            </a:r>
            <a:r>
              <a:rPr kumimoji="0" lang="en-US" altLang="en-US" sz="1400" b="0" i="0" u="none" strike="noStrike" cap="none" normalizeH="0" baseline="0" dirty="0" smtClean="0">
                <a:ln>
                  <a:noFill/>
                </a:ln>
                <a:solidFill>
                  <a:srgbClr val="222222"/>
                </a:solidFill>
                <a:effectLst/>
                <a:latin typeface="+mn-lt"/>
                <a:cs typeface="Arial" panose="020B0604020202020204" pitchFamily="34" charset="0"/>
                <a:hlinkClick r:id="rId2"/>
              </a:rPr>
              <a:t>bjahnke@gmail.com</a:t>
            </a:r>
            <a:r>
              <a:rPr kumimoji="0" lang="en-US" altLang="en-US" sz="1400" b="0" i="0" u="none" strike="noStrike" cap="none" normalizeH="0" baseline="0" dirty="0" smtClean="0">
                <a:ln>
                  <a:noFill/>
                </a:ln>
                <a:solidFill>
                  <a:srgbClr val="222222"/>
                </a:solidFill>
                <a:effectLst/>
                <a:latin typeface="+mn-lt"/>
                <a:cs typeface="Arial" panose="020B0604020202020204" pitchFamily="34" charset="0"/>
              </a:rPr>
              <a:t/>
            </a:r>
            <a:br>
              <a:rPr kumimoji="0" lang="en-US" altLang="en-US" sz="1400" b="0" i="0" u="none" strike="noStrike" cap="none" normalizeH="0" baseline="0" dirty="0" smtClean="0">
                <a:ln>
                  <a:noFill/>
                </a:ln>
                <a:solidFill>
                  <a:srgbClr val="222222"/>
                </a:solidFill>
                <a:effectLst/>
                <a:latin typeface="+mn-lt"/>
                <a:cs typeface="Arial" panose="020B0604020202020204" pitchFamily="34" charset="0"/>
              </a:rPr>
            </a:br>
            <a:r>
              <a:rPr kumimoji="0" lang="en-US" altLang="en-US" sz="1400" b="0" i="0" u="none" strike="noStrike" cap="none" normalizeH="0" baseline="0" dirty="0" smtClean="0">
                <a:ln>
                  <a:noFill/>
                </a:ln>
                <a:solidFill>
                  <a:srgbClr val="222222"/>
                </a:solidFill>
                <a:effectLst/>
                <a:latin typeface="+mn-lt"/>
                <a:cs typeface="Arial" panose="020B0604020202020204" pitchFamily="34" charset="0"/>
              </a:rPr>
              <a:t/>
            </a:r>
            <a:br>
              <a:rPr kumimoji="0" lang="en-US" altLang="en-US" sz="1400" b="0" i="0" u="none" strike="noStrike" cap="none" normalizeH="0" baseline="0" dirty="0" smtClean="0">
                <a:ln>
                  <a:noFill/>
                </a:ln>
                <a:solidFill>
                  <a:srgbClr val="222222"/>
                </a:solidFill>
                <a:effectLst/>
                <a:latin typeface="+mn-lt"/>
                <a:cs typeface="Arial" panose="020B0604020202020204" pitchFamily="34" charset="0"/>
              </a:rPr>
            </a:br>
            <a:r>
              <a:rPr kumimoji="0" lang="en-US" altLang="en-US" sz="1400" b="0" i="0" u="none" strike="noStrike" cap="none" normalizeH="0" baseline="0" dirty="0" smtClean="0">
                <a:ln>
                  <a:noFill/>
                </a:ln>
                <a:solidFill>
                  <a:srgbClr val="222222"/>
                </a:solidFill>
                <a:effectLst/>
                <a:latin typeface="+mn-lt"/>
                <a:cs typeface="Arial" panose="020B0604020202020204" pitchFamily="34" charset="0"/>
              </a:rPr>
              <a:t>Congratulations, you've successfully uploaded your ARRL January VHF Contest </a:t>
            </a:r>
            <a:r>
              <a:rPr kumimoji="0" lang="en-US" altLang="en-US" sz="1400" b="0" i="0" u="none" strike="noStrike" cap="none" normalizeH="0" baseline="0" dirty="0" err="1" smtClean="0">
                <a:ln>
                  <a:noFill/>
                </a:ln>
                <a:solidFill>
                  <a:srgbClr val="222222"/>
                </a:solidFill>
                <a:effectLst/>
                <a:latin typeface="+mn-lt"/>
                <a:cs typeface="Arial" panose="020B0604020202020204" pitchFamily="34" charset="0"/>
              </a:rPr>
              <a:t>contest</a:t>
            </a:r>
            <a:r>
              <a:rPr kumimoji="0" lang="en-US" altLang="en-US" sz="1400" b="0" i="0" u="none" strike="noStrike" cap="none" normalizeH="0" baseline="0" dirty="0" smtClean="0">
                <a:ln>
                  <a:noFill/>
                </a:ln>
                <a:solidFill>
                  <a:srgbClr val="222222"/>
                </a:solidFill>
                <a:effectLst/>
                <a:latin typeface="+mn-lt"/>
                <a:cs typeface="Arial" panose="020B0604020202020204" pitchFamily="34" charset="0"/>
              </a:rPr>
              <a:t> log. Your confirmation number is </a:t>
            </a:r>
            <a:br>
              <a:rPr kumimoji="0" lang="en-US" altLang="en-US" sz="1400" b="0" i="0" u="none" strike="noStrike" cap="none" normalizeH="0" baseline="0" dirty="0" smtClean="0">
                <a:ln>
                  <a:noFill/>
                </a:ln>
                <a:solidFill>
                  <a:srgbClr val="222222"/>
                </a:solidFill>
                <a:effectLst/>
                <a:latin typeface="+mn-lt"/>
                <a:cs typeface="Arial" panose="020B0604020202020204" pitchFamily="34" charset="0"/>
              </a:rPr>
            </a:br>
            <a:r>
              <a:rPr kumimoji="0" lang="en-US" altLang="en-US" sz="1400" b="1" i="0" u="none" strike="noStrike" cap="none" normalizeH="0" baseline="0" dirty="0" smtClean="0">
                <a:ln>
                  <a:noFill/>
                </a:ln>
                <a:solidFill>
                  <a:srgbClr val="FF0000"/>
                </a:solidFill>
                <a:effectLst/>
                <a:latin typeface="+mn-lt"/>
                <a:cs typeface="Arial" panose="020B0604020202020204" pitchFamily="34" charset="0"/>
              </a:rPr>
              <a:t>4405393.arrl-vhf-jan</a:t>
            </a:r>
            <a:r>
              <a:rPr kumimoji="0" lang="en-US" altLang="en-US" sz="1400" b="0" i="0" u="none" strike="noStrike" cap="none" normalizeH="0" baseline="0" dirty="0" smtClean="0">
                <a:ln>
                  <a:noFill/>
                </a:ln>
                <a:solidFill>
                  <a:srgbClr val="222222"/>
                </a:solidFill>
                <a:effectLst/>
                <a:latin typeface="+mn-lt"/>
                <a:cs typeface="Arial" panose="020B0604020202020204" pitchFamily="34" charset="0"/>
              </a:rPr>
              <a:t>                             </a:t>
            </a:r>
            <a:r>
              <a:rPr lang="en-US" altLang="en-US" sz="1400" b="1" dirty="0" smtClean="0">
                <a:latin typeface="+mn-lt"/>
              </a:rPr>
              <a:t>YOUR CONFIRMATION NUMBER</a:t>
            </a:r>
            <a:r>
              <a:rPr kumimoji="0" lang="en-US" altLang="en-US" sz="1400" b="0" i="0" u="none" strike="noStrike" cap="none" normalizeH="0" baseline="0" dirty="0" smtClean="0">
                <a:ln>
                  <a:noFill/>
                </a:ln>
                <a:solidFill>
                  <a:schemeClr val="tx1"/>
                </a:solidFill>
                <a:effectLst/>
                <a:latin typeface="+mn-lt"/>
              </a:rPr>
              <a:t/>
            </a:r>
            <a:br>
              <a:rPr kumimoji="0" lang="en-US" altLang="en-US" sz="1400" b="0" i="0" u="none" strike="noStrike" cap="none" normalizeH="0" baseline="0" dirty="0" smtClean="0">
                <a:ln>
                  <a:noFill/>
                </a:ln>
                <a:solidFill>
                  <a:schemeClr val="tx1"/>
                </a:solidFill>
                <a:effectLst/>
                <a:latin typeface="+mn-lt"/>
              </a:rPr>
            </a:br>
            <a:r>
              <a:rPr kumimoji="0" lang="en-US" altLang="en-US" sz="1400" b="0" i="0" u="none" strike="noStrike" cap="none" normalizeH="0" baseline="0" dirty="0" smtClean="0">
                <a:ln>
                  <a:noFill/>
                </a:ln>
                <a:solidFill>
                  <a:schemeClr val="tx1"/>
                </a:solidFill>
                <a:effectLst/>
                <a:latin typeface="+mn-lt"/>
              </a:rPr>
              <a:t/>
            </a:r>
            <a:br>
              <a:rPr kumimoji="0" lang="en-US" altLang="en-US" sz="1400" b="0" i="0" u="none" strike="noStrike" cap="none" normalizeH="0" baseline="0" dirty="0" smtClean="0">
                <a:ln>
                  <a:noFill/>
                </a:ln>
                <a:solidFill>
                  <a:schemeClr val="tx1"/>
                </a:solidFill>
                <a:effectLst/>
                <a:latin typeface="+mn-lt"/>
              </a:rPr>
            </a:br>
            <a:r>
              <a:rPr kumimoji="0" lang="en-US" altLang="en-US" sz="1400" b="0" i="0" u="none" strike="noStrike" cap="none" normalizeH="0" baseline="0" dirty="0" smtClean="0">
                <a:ln>
                  <a:noFill/>
                </a:ln>
                <a:solidFill>
                  <a:srgbClr val="222222"/>
                </a:solidFill>
                <a:effectLst/>
                <a:latin typeface="+mn-lt"/>
                <a:cs typeface="Arial" panose="020B0604020202020204" pitchFamily="34" charset="0"/>
              </a:rPr>
              <a:t>If you'd like to add soapbox comments associated with your entry, please use the following link: </a:t>
            </a:r>
            <a:br>
              <a:rPr kumimoji="0" lang="en-US" altLang="en-US" sz="1400" b="0" i="0" u="none" strike="noStrike" cap="none" normalizeH="0" baseline="0" dirty="0" smtClean="0">
                <a:ln>
                  <a:noFill/>
                </a:ln>
                <a:solidFill>
                  <a:srgbClr val="222222"/>
                </a:solidFill>
                <a:effectLst/>
                <a:latin typeface="+mn-lt"/>
                <a:cs typeface="Arial" panose="020B0604020202020204" pitchFamily="34" charset="0"/>
              </a:rPr>
            </a:br>
            <a:r>
              <a:rPr kumimoji="0" lang="en-US" altLang="en-US" sz="1400" b="0" i="0" u="none" strike="noStrike" cap="none" normalizeH="0" baseline="0" dirty="0" smtClean="0">
                <a:ln>
                  <a:noFill/>
                </a:ln>
                <a:solidFill>
                  <a:srgbClr val="1155CC"/>
                </a:solidFill>
                <a:effectLst/>
                <a:latin typeface="+mn-lt"/>
                <a:cs typeface="Arial" panose="020B0604020202020204" pitchFamily="34" charset="0"/>
                <a:hlinkClick r:id="rId3"/>
              </a:rPr>
              <a:t>http://contests.arrl.org/contestsoapbox.php?call=w9jj&amp;id=4405393.arrl-vhf-jan</a:t>
            </a:r>
            <a:r>
              <a:rPr kumimoji="0" lang="en-US" altLang="en-US" sz="1400" b="0" i="0" u="none" strike="noStrike" cap="none" normalizeH="0" baseline="0" dirty="0" smtClean="0">
                <a:ln>
                  <a:noFill/>
                </a:ln>
                <a:solidFill>
                  <a:srgbClr val="1155CC"/>
                </a:solidFill>
                <a:effectLst/>
                <a:latin typeface="+mn-lt"/>
                <a:cs typeface="Arial" panose="020B0604020202020204" pitchFamily="34" charset="0"/>
              </a:rPr>
              <a:t>                                </a:t>
            </a:r>
            <a:r>
              <a:rPr kumimoji="0" lang="en-US" altLang="en-US" sz="1400" b="1" i="0" u="none" strike="noStrike" cap="none" normalizeH="0" baseline="0" dirty="0" smtClean="0">
                <a:ln>
                  <a:noFill/>
                </a:ln>
                <a:effectLst/>
                <a:latin typeface="+mn-lt"/>
                <a:cs typeface="Arial" panose="020B0604020202020204" pitchFamily="34" charset="0"/>
              </a:rPr>
              <a:t>NEW –</a:t>
            </a:r>
            <a:r>
              <a:rPr kumimoji="0" lang="en-US" altLang="en-US" sz="1400" b="1" i="0" u="none" strike="noStrike" cap="none" normalizeH="0" dirty="0" smtClean="0">
                <a:ln>
                  <a:noFill/>
                </a:ln>
                <a:effectLst/>
                <a:latin typeface="+mn-lt"/>
                <a:cs typeface="Arial" panose="020B0604020202020204" pitchFamily="34" charset="0"/>
              </a:rPr>
              <a:t> SOAPBOX COMMENTS LINK</a:t>
            </a:r>
            <a:r>
              <a:rPr lang="en-US" altLang="en-US" sz="1400" dirty="0"/>
              <a:t/>
            </a:r>
            <a:br>
              <a:rPr lang="en-US" altLang="en-US" sz="1400" dirty="0"/>
            </a:br>
            <a:r>
              <a:rPr kumimoji="0" lang="en-US" altLang="en-US" sz="1400" b="0" i="0" u="none" strike="noStrike" cap="none" normalizeH="0" baseline="0" dirty="0" smtClean="0">
                <a:ln>
                  <a:noFill/>
                </a:ln>
                <a:solidFill>
                  <a:schemeClr val="tx1"/>
                </a:solidFill>
                <a:effectLst/>
                <a:latin typeface="+mn-lt"/>
              </a:rPr>
              <a:t/>
            </a:r>
            <a:br>
              <a:rPr kumimoji="0" lang="en-US" altLang="en-US" sz="1400" b="0" i="0" u="none" strike="noStrike" cap="none" normalizeH="0" baseline="0" dirty="0" smtClean="0">
                <a:ln>
                  <a:noFill/>
                </a:ln>
                <a:solidFill>
                  <a:schemeClr val="tx1"/>
                </a:solidFill>
                <a:effectLst/>
                <a:latin typeface="+mn-lt"/>
              </a:rPr>
            </a:br>
            <a:r>
              <a:rPr kumimoji="0" lang="en-US" altLang="en-US" sz="1400" b="0" i="0" u="none" strike="noStrike" cap="none" normalizeH="0" baseline="0" dirty="0" smtClean="0">
                <a:ln>
                  <a:noFill/>
                </a:ln>
                <a:solidFill>
                  <a:srgbClr val="222222"/>
                </a:solidFill>
                <a:effectLst/>
                <a:latin typeface="+mn-lt"/>
                <a:cs typeface="Arial" panose="020B0604020202020204" pitchFamily="34" charset="0"/>
              </a:rPr>
              <a:t>Thank you for entering the contest and submitting your log via the </a:t>
            </a:r>
            <a:r>
              <a:rPr kumimoji="0" lang="en-US" altLang="en-US" sz="1400" b="0" i="0" u="none" strike="noStrike" cap="none" normalizeH="0" baseline="0" dirty="0" err="1" smtClean="0">
                <a:ln>
                  <a:noFill/>
                </a:ln>
                <a:solidFill>
                  <a:srgbClr val="222222"/>
                </a:solidFill>
                <a:effectLst/>
                <a:latin typeface="+mn-lt"/>
                <a:cs typeface="Arial" panose="020B0604020202020204" pitchFamily="34" charset="0"/>
              </a:rPr>
              <a:t>ARRL's</a:t>
            </a:r>
            <a:r>
              <a:rPr kumimoji="0" lang="en-US" altLang="en-US" sz="1400" b="0" i="0" u="none" strike="noStrike" cap="none" normalizeH="0" baseline="0" dirty="0" smtClean="0">
                <a:ln>
                  <a:noFill/>
                </a:ln>
                <a:solidFill>
                  <a:srgbClr val="222222"/>
                </a:solidFill>
                <a:effectLst/>
                <a:latin typeface="+mn-lt"/>
                <a:cs typeface="Arial" panose="020B0604020202020204" pitchFamily="34" charset="0"/>
              </a:rPr>
              <a:t> web form. Please review the information listed below and, if necessary, </a:t>
            </a:r>
            <a:br>
              <a:rPr kumimoji="0" lang="en-US" altLang="en-US" sz="1400" b="0" i="0" u="none" strike="noStrike" cap="none" normalizeH="0" baseline="0" dirty="0" smtClean="0">
                <a:ln>
                  <a:noFill/>
                </a:ln>
                <a:solidFill>
                  <a:srgbClr val="222222"/>
                </a:solidFill>
                <a:effectLst/>
                <a:latin typeface="+mn-lt"/>
                <a:cs typeface="Arial" panose="020B0604020202020204" pitchFamily="34" charset="0"/>
              </a:rPr>
            </a:br>
            <a:r>
              <a:rPr kumimoji="0" lang="en-US" altLang="en-US" sz="1400" b="0" i="0" u="none" strike="noStrike" cap="none" normalizeH="0" baseline="0" dirty="0" smtClean="0">
                <a:ln>
                  <a:noFill/>
                </a:ln>
                <a:solidFill>
                  <a:srgbClr val="222222"/>
                </a:solidFill>
                <a:effectLst/>
                <a:latin typeface="+mn-lt"/>
                <a:cs typeface="Arial" panose="020B0604020202020204" pitchFamily="34" charset="0"/>
              </a:rPr>
              <a:t>resubmit your log to make any corrections. If you have any questions about your log, please contact the Contest section at </a:t>
            </a:r>
            <a:r>
              <a:rPr kumimoji="0" lang="en-US" altLang="en-US" sz="1400" b="0" i="0" u="none" strike="noStrike" cap="none" normalizeH="0" baseline="0" dirty="0" smtClean="0">
                <a:ln>
                  <a:noFill/>
                </a:ln>
                <a:solidFill>
                  <a:srgbClr val="1155CC"/>
                </a:solidFill>
                <a:effectLst/>
                <a:latin typeface="+mn-lt"/>
                <a:cs typeface="Arial" panose="020B0604020202020204" pitchFamily="34" charset="0"/>
                <a:hlinkClick r:id="rId4"/>
              </a:rPr>
              <a:t>contests@arrl.org</a:t>
            </a:r>
            <a:r>
              <a:rPr kumimoji="0" lang="en-US" altLang="en-US" sz="1400" b="0" i="0" u="none" strike="noStrike" cap="none" normalizeH="0" baseline="0" dirty="0" smtClean="0">
                <a:ln>
                  <a:noFill/>
                </a:ln>
                <a:solidFill>
                  <a:srgbClr val="222222"/>
                </a:solidFill>
                <a:effectLst/>
                <a:latin typeface="+mn-lt"/>
                <a:cs typeface="Arial" panose="020B0604020202020204" pitchFamily="34" charset="0"/>
              </a:rPr>
              <a:t>.</a:t>
            </a:r>
            <a:r>
              <a:rPr kumimoji="0" lang="en-US" altLang="en-US" sz="1400" b="0" i="0" u="none" strike="noStrike" cap="none" normalizeH="0" baseline="0" dirty="0" smtClean="0">
                <a:ln>
                  <a:noFill/>
                </a:ln>
                <a:solidFill>
                  <a:schemeClr val="tx1"/>
                </a:solidFill>
                <a:effectLst/>
                <a:latin typeface="+mn-lt"/>
              </a:rPr>
              <a:t/>
            </a:r>
            <a:br>
              <a:rPr kumimoji="0" lang="en-US" altLang="en-US" sz="1400" b="0" i="0" u="none" strike="noStrike" cap="none" normalizeH="0" baseline="0" dirty="0" smtClean="0">
                <a:ln>
                  <a:noFill/>
                </a:ln>
                <a:solidFill>
                  <a:schemeClr val="tx1"/>
                </a:solidFill>
                <a:effectLst/>
                <a:latin typeface="+mn-lt"/>
              </a:rPr>
            </a:br>
            <a:r>
              <a:rPr kumimoji="0" lang="en-US" altLang="en-US" sz="1400" b="0" i="0" u="none" strike="noStrike" cap="none" normalizeH="0" baseline="0" dirty="0" smtClean="0">
                <a:ln>
                  <a:noFill/>
                </a:ln>
                <a:solidFill>
                  <a:schemeClr val="tx1"/>
                </a:solidFill>
                <a:effectLst/>
                <a:latin typeface="+mn-lt"/>
              </a:rPr>
              <a:t/>
            </a:r>
            <a:br>
              <a:rPr kumimoji="0" lang="en-US" altLang="en-US" sz="1400" b="0" i="0" u="none" strike="noStrike" cap="none" normalizeH="0" baseline="0" dirty="0" smtClean="0">
                <a:ln>
                  <a:noFill/>
                </a:ln>
                <a:solidFill>
                  <a:schemeClr val="tx1"/>
                </a:solidFill>
                <a:effectLst/>
                <a:latin typeface="+mn-lt"/>
              </a:rPr>
            </a:br>
            <a:r>
              <a:rPr kumimoji="0" lang="en-US" altLang="en-US" sz="1400" b="0" i="0" u="none" strike="noStrike" cap="none" normalizeH="0" baseline="0" dirty="0" smtClean="0">
                <a:ln>
                  <a:noFill/>
                </a:ln>
                <a:solidFill>
                  <a:srgbClr val="222222"/>
                </a:solidFill>
                <a:effectLst/>
                <a:latin typeface="+mn-lt"/>
                <a:cs typeface="Arial" panose="020B0604020202020204" pitchFamily="34" charset="0"/>
              </a:rPr>
              <a:t>Analysis of your uploaded log:</a:t>
            </a:r>
            <a:r>
              <a:rPr kumimoji="0" lang="en-US" altLang="en-US" sz="1400" b="0" i="0" u="none" strike="noStrike" cap="none" normalizeH="0" baseline="0" dirty="0" smtClean="0">
                <a:ln>
                  <a:noFill/>
                </a:ln>
                <a:solidFill>
                  <a:schemeClr val="tx1"/>
                </a:solidFill>
                <a:effectLst/>
                <a:latin typeface="+mn-lt"/>
              </a:rPr>
              <a:t/>
            </a:r>
            <a:br>
              <a:rPr kumimoji="0" lang="en-US" altLang="en-US" sz="1400" b="0" i="0" u="none" strike="noStrike" cap="none" normalizeH="0" baseline="0" dirty="0" smtClean="0">
                <a:ln>
                  <a:noFill/>
                </a:ln>
                <a:solidFill>
                  <a:schemeClr val="tx1"/>
                </a:solidFill>
                <a:effectLst/>
                <a:latin typeface="+mn-lt"/>
              </a:rPr>
            </a:br>
            <a:r>
              <a:rPr kumimoji="0" lang="en-US" altLang="en-US" sz="1400" b="0" i="0" u="none" strike="noStrike" cap="none" normalizeH="0" baseline="0" dirty="0" smtClean="0">
                <a:ln>
                  <a:noFill/>
                </a:ln>
                <a:solidFill>
                  <a:srgbClr val="222222"/>
                </a:solidFill>
                <a:effectLst/>
                <a:latin typeface="+mn-lt"/>
                <a:cs typeface="Arial" panose="020B0604020202020204" pitchFamily="34" charset="0"/>
              </a:rPr>
              <a:t>     Contest: ARRL-VHF-JAN</a:t>
            </a:r>
            <a:r>
              <a:rPr kumimoji="0" lang="en-US" altLang="en-US" sz="1400" b="0" i="0" u="none" strike="noStrike" cap="none" normalizeH="0" baseline="0" dirty="0" smtClean="0">
                <a:ln>
                  <a:noFill/>
                </a:ln>
                <a:solidFill>
                  <a:schemeClr val="tx1"/>
                </a:solidFill>
                <a:effectLst/>
                <a:latin typeface="+mn-lt"/>
              </a:rPr>
              <a:t/>
            </a:r>
            <a:br>
              <a:rPr kumimoji="0" lang="en-US" altLang="en-US" sz="1400" b="0" i="0" u="none" strike="noStrike" cap="none" normalizeH="0" baseline="0" dirty="0" smtClean="0">
                <a:ln>
                  <a:noFill/>
                </a:ln>
                <a:solidFill>
                  <a:schemeClr val="tx1"/>
                </a:solidFill>
                <a:effectLst/>
                <a:latin typeface="+mn-lt"/>
              </a:rPr>
            </a:br>
            <a:r>
              <a:rPr kumimoji="0" lang="en-US" altLang="en-US" sz="1400" b="0" i="0" u="none" strike="noStrike" cap="none" normalizeH="0" baseline="0" dirty="0" smtClean="0">
                <a:ln>
                  <a:noFill/>
                </a:ln>
                <a:solidFill>
                  <a:srgbClr val="222222"/>
                </a:solidFill>
                <a:effectLst/>
                <a:latin typeface="+mn-lt"/>
                <a:cs typeface="Arial" panose="020B0604020202020204" pitchFamily="34" charset="0"/>
              </a:rPr>
              <a:t>   Call Sign: W9JJ</a:t>
            </a:r>
            <a:r>
              <a:rPr kumimoji="0" lang="en-US" altLang="en-US" sz="1400" b="0" i="0" u="none" strike="noStrike" cap="none" normalizeH="0" baseline="0" dirty="0" smtClean="0">
                <a:ln>
                  <a:noFill/>
                </a:ln>
                <a:solidFill>
                  <a:schemeClr val="tx1"/>
                </a:solidFill>
                <a:effectLst/>
                <a:latin typeface="+mn-lt"/>
              </a:rPr>
              <a:t/>
            </a:r>
            <a:br>
              <a:rPr kumimoji="0" lang="en-US" altLang="en-US" sz="1400" b="0" i="0" u="none" strike="noStrike" cap="none" normalizeH="0" baseline="0" dirty="0" smtClean="0">
                <a:ln>
                  <a:noFill/>
                </a:ln>
                <a:solidFill>
                  <a:schemeClr val="tx1"/>
                </a:solidFill>
                <a:effectLst/>
                <a:latin typeface="+mn-lt"/>
              </a:rPr>
            </a:br>
            <a:r>
              <a:rPr kumimoji="0" lang="en-US" altLang="en-US" sz="1400" b="0" i="0" u="none" strike="noStrike" cap="none" normalizeH="0" baseline="0" dirty="0" smtClean="0">
                <a:ln>
                  <a:noFill/>
                </a:ln>
                <a:solidFill>
                  <a:srgbClr val="222222"/>
                </a:solidFill>
                <a:effectLst/>
                <a:latin typeface="+mn-lt"/>
                <a:cs typeface="Arial" panose="020B0604020202020204" pitchFamily="34" charset="0"/>
              </a:rPr>
              <a:t>    Category: Single Operator, 3 Band</a:t>
            </a:r>
            <a:r>
              <a:rPr kumimoji="0" lang="en-US" altLang="en-US" sz="1400" b="0" i="0" u="none" strike="noStrike" cap="none" normalizeH="0" baseline="0" dirty="0" smtClean="0">
                <a:ln>
                  <a:noFill/>
                </a:ln>
                <a:solidFill>
                  <a:schemeClr val="tx1"/>
                </a:solidFill>
                <a:effectLst/>
                <a:latin typeface="+mn-lt"/>
              </a:rPr>
              <a:t/>
            </a:r>
            <a:br>
              <a:rPr kumimoji="0" lang="en-US" altLang="en-US" sz="1400" b="0" i="0" u="none" strike="noStrike" cap="none" normalizeH="0" baseline="0" dirty="0" smtClean="0">
                <a:ln>
                  <a:noFill/>
                </a:ln>
                <a:solidFill>
                  <a:schemeClr val="tx1"/>
                </a:solidFill>
                <a:effectLst/>
                <a:latin typeface="+mn-lt"/>
              </a:rPr>
            </a:br>
            <a:r>
              <a:rPr kumimoji="0" lang="en-US" altLang="en-US" sz="1400" b="0" i="0" u="none" strike="noStrike" cap="none" normalizeH="0" baseline="0" dirty="0" smtClean="0">
                <a:ln>
                  <a:noFill/>
                </a:ln>
                <a:solidFill>
                  <a:srgbClr val="222222"/>
                </a:solidFill>
                <a:effectLst/>
                <a:latin typeface="+mn-lt"/>
                <a:cs typeface="Arial" panose="020B0604020202020204" pitchFamily="34" charset="0"/>
              </a:rPr>
              <a:t>    Operator: SINGLE-OP - Created from: Number of operators question (Answer: Only one)</a:t>
            </a:r>
            <a:r>
              <a:rPr kumimoji="0" lang="en-US" altLang="en-US" sz="1400" b="0" i="0" u="none" strike="noStrike" cap="none" normalizeH="0" baseline="0" dirty="0" smtClean="0">
                <a:ln>
                  <a:noFill/>
                </a:ln>
                <a:solidFill>
                  <a:schemeClr val="tx1"/>
                </a:solidFill>
                <a:effectLst/>
                <a:latin typeface="+mn-lt"/>
              </a:rPr>
              <a:t/>
            </a:r>
            <a:br>
              <a:rPr kumimoji="0" lang="en-US" altLang="en-US" sz="1400" b="0" i="0" u="none" strike="noStrike" cap="none" normalizeH="0" baseline="0" dirty="0" smtClean="0">
                <a:ln>
                  <a:noFill/>
                </a:ln>
                <a:solidFill>
                  <a:schemeClr val="tx1"/>
                </a:solidFill>
                <a:effectLst/>
                <a:latin typeface="+mn-lt"/>
              </a:rPr>
            </a:br>
            <a:r>
              <a:rPr kumimoji="0" lang="en-US" altLang="en-US" sz="1400" b="0" i="0" u="none" strike="noStrike" cap="none" normalizeH="0" baseline="0" dirty="0" smtClean="0">
                <a:ln>
                  <a:noFill/>
                </a:ln>
                <a:solidFill>
                  <a:srgbClr val="222222"/>
                </a:solidFill>
                <a:effectLst/>
                <a:latin typeface="+mn-lt"/>
                <a:cs typeface="Arial" panose="020B0604020202020204" pitchFamily="34" charset="0"/>
              </a:rPr>
              <a:t>        Mode: MIXED</a:t>
            </a:r>
            <a:r>
              <a:rPr kumimoji="0" lang="en-US" altLang="en-US" sz="1400" b="0" i="0" u="none" strike="noStrike" cap="none" normalizeH="0" baseline="0" dirty="0" smtClean="0">
                <a:ln>
                  <a:noFill/>
                </a:ln>
                <a:solidFill>
                  <a:schemeClr val="tx1"/>
                </a:solidFill>
                <a:effectLst/>
                <a:latin typeface="+mn-lt"/>
              </a:rPr>
              <a:t/>
            </a:r>
            <a:br>
              <a:rPr kumimoji="0" lang="en-US" altLang="en-US" sz="1400" b="0" i="0" u="none" strike="noStrike" cap="none" normalizeH="0" baseline="0" dirty="0" smtClean="0">
                <a:ln>
                  <a:noFill/>
                </a:ln>
                <a:solidFill>
                  <a:schemeClr val="tx1"/>
                </a:solidFill>
                <a:effectLst/>
                <a:latin typeface="+mn-lt"/>
              </a:rPr>
            </a:br>
            <a:r>
              <a:rPr kumimoji="0" lang="en-US" altLang="en-US" sz="1400" b="0" i="0" u="none" strike="noStrike" cap="none" normalizeH="0" baseline="0" dirty="0" smtClean="0">
                <a:ln>
                  <a:noFill/>
                </a:ln>
                <a:solidFill>
                  <a:srgbClr val="222222"/>
                </a:solidFill>
                <a:effectLst/>
                <a:latin typeface="+mn-lt"/>
                <a:cs typeface="Arial" panose="020B0604020202020204" pitchFamily="34" charset="0"/>
              </a:rPr>
              <a:t>       Power: LOW - Created from Highest power question (Answer: 50/144: 100W or less, 222/432: N/A, 902 up: N/A)</a:t>
            </a:r>
            <a:r>
              <a:rPr kumimoji="0" lang="en-US" altLang="en-US" sz="1400" b="0" i="0" u="none" strike="noStrike" cap="none" normalizeH="0" baseline="0" dirty="0" smtClean="0">
                <a:ln>
                  <a:noFill/>
                </a:ln>
                <a:solidFill>
                  <a:schemeClr val="tx1"/>
                </a:solidFill>
                <a:effectLst/>
                <a:latin typeface="+mn-lt"/>
              </a:rPr>
              <a:t/>
            </a:r>
            <a:br>
              <a:rPr kumimoji="0" lang="en-US" altLang="en-US" sz="1400" b="0" i="0" u="none" strike="noStrike" cap="none" normalizeH="0" baseline="0" dirty="0" smtClean="0">
                <a:ln>
                  <a:noFill/>
                </a:ln>
                <a:solidFill>
                  <a:schemeClr val="tx1"/>
                </a:solidFill>
                <a:effectLst/>
                <a:latin typeface="+mn-lt"/>
              </a:rPr>
            </a:br>
            <a:r>
              <a:rPr kumimoji="0" lang="en-US" altLang="en-US" sz="1400" b="0" i="0" u="none" strike="noStrike" cap="none" normalizeH="0" baseline="0" dirty="0" smtClean="0">
                <a:ln>
                  <a:noFill/>
                </a:ln>
                <a:solidFill>
                  <a:srgbClr val="222222"/>
                </a:solidFill>
                <a:effectLst/>
                <a:latin typeface="+mn-lt"/>
                <a:cs typeface="Arial" panose="020B0604020202020204" pitchFamily="34" charset="0"/>
              </a:rPr>
              <a:t>        Band: VHF-3-BAND</a:t>
            </a:r>
            <a:r>
              <a:rPr kumimoji="0" lang="en-US" altLang="en-US" sz="1400" b="0" i="0" u="none" strike="noStrike" cap="none" normalizeH="0" baseline="0" dirty="0" smtClean="0">
                <a:ln>
                  <a:noFill/>
                </a:ln>
                <a:solidFill>
                  <a:schemeClr val="tx1"/>
                </a:solidFill>
                <a:effectLst/>
                <a:latin typeface="+mn-lt"/>
              </a:rPr>
              <a:t/>
            </a:r>
            <a:br>
              <a:rPr kumimoji="0" lang="en-US" altLang="en-US" sz="1400" b="0" i="0" u="none" strike="noStrike" cap="none" normalizeH="0" baseline="0" dirty="0" smtClean="0">
                <a:ln>
                  <a:noFill/>
                </a:ln>
                <a:solidFill>
                  <a:schemeClr val="tx1"/>
                </a:solidFill>
                <a:effectLst/>
                <a:latin typeface="+mn-lt"/>
              </a:rPr>
            </a:br>
            <a:r>
              <a:rPr kumimoji="0" lang="en-US" altLang="en-US" sz="1400" b="0" i="0" u="none" strike="noStrike" cap="none" normalizeH="0" baseline="0" dirty="0" smtClean="0">
                <a:ln>
                  <a:noFill/>
                </a:ln>
                <a:solidFill>
                  <a:srgbClr val="222222"/>
                </a:solidFill>
                <a:effectLst/>
                <a:latin typeface="+mn-lt"/>
                <a:cs typeface="Arial" panose="020B0604020202020204" pitchFamily="34" charset="0"/>
              </a:rPr>
              <a:t> Transmitter: ONE</a:t>
            </a:r>
            <a:r>
              <a:rPr kumimoji="0" lang="en-US" altLang="en-US" sz="1400" b="0" i="0" u="none" strike="noStrike" cap="none" normalizeH="0" baseline="0" dirty="0" smtClean="0">
                <a:ln>
                  <a:noFill/>
                </a:ln>
                <a:solidFill>
                  <a:schemeClr val="tx1"/>
                </a:solidFill>
                <a:effectLst/>
                <a:latin typeface="+mn-lt"/>
              </a:rPr>
              <a:t/>
            </a:r>
            <a:br>
              <a:rPr kumimoji="0" lang="en-US" altLang="en-US" sz="1400" b="0" i="0" u="none" strike="noStrike" cap="none" normalizeH="0" baseline="0" dirty="0" smtClean="0">
                <a:ln>
                  <a:noFill/>
                </a:ln>
                <a:solidFill>
                  <a:schemeClr val="tx1"/>
                </a:solidFill>
                <a:effectLst/>
                <a:latin typeface="+mn-lt"/>
              </a:rPr>
            </a:br>
            <a:r>
              <a:rPr kumimoji="0" lang="en-US" altLang="en-US" sz="1400" b="0" i="0" u="none" strike="noStrike" cap="none" normalizeH="0" baseline="0" dirty="0" smtClean="0">
                <a:ln>
                  <a:noFill/>
                </a:ln>
                <a:solidFill>
                  <a:srgbClr val="222222"/>
                </a:solidFill>
                <a:effectLst/>
                <a:latin typeface="+mn-lt"/>
                <a:cs typeface="Arial" panose="020B0604020202020204" pitchFamily="34" charset="0"/>
              </a:rPr>
              <a:t>     Station: FIXED</a:t>
            </a:r>
            <a:r>
              <a:rPr kumimoji="0" lang="en-US" altLang="en-US" sz="1400" b="0" i="0" u="none" strike="noStrike" cap="none" normalizeH="0" baseline="0" dirty="0" smtClean="0">
                <a:ln>
                  <a:noFill/>
                </a:ln>
                <a:solidFill>
                  <a:schemeClr val="tx1"/>
                </a:solidFill>
                <a:effectLst/>
                <a:latin typeface="+mn-lt"/>
              </a:rPr>
              <a:t/>
            </a:r>
            <a:br>
              <a:rPr kumimoji="0" lang="en-US" altLang="en-US" sz="1400" b="0" i="0" u="none" strike="noStrike" cap="none" normalizeH="0" baseline="0" dirty="0" smtClean="0">
                <a:ln>
                  <a:noFill/>
                </a:ln>
                <a:solidFill>
                  <a:schemeClr val="tx1"/>
                </a:solidFill>
                <a:effectLst/>
                <a:latin typeface="+mn-lt"/>
              </a:rPr>
            </a:br>
            <a:r>
              <a:rPr kumimoji="0" lang="en-US" altLang="en-US" sz="1400" b="0" i="0" u="none" strike="noStrike" cap="none" normalizeH="0" baseline="0" dirty="0" smtClean="0">
                <a:ln>
                  <a:noFill/>
                </a:ln>
                <a:solidFill>
                  <a:srgbClr val="222222"/>
                </a:solidFill>
                <a:effectLst/>
                <a:latin typeface="+mn-lt"/>
                <a:cs typeface="Arial" panose="020B0604020202020204" pitchFamily="34" charset="0"/>
              </a:rPr>
              <a:t>    Location: CT</a:t>
            </a:r>
            <a:r>
              <a:rPr kumimoji="0" lang="en-US" altLang="en-US" sz="1400" b="0" i="0" u="none" strike="noStrike" cap="none" normalizeH="0" baseline="0" dirty="0" smtClean="0">
                <a:ln>
                  <a:noFill/>
                </a:ln>
                <a:solidFill>
                  <a:schemeClr val="tx1"/>
                </a:solidFill>
                <a:effectLst/>
                <a:latin typeface="+mn-lt"/>
              </a:rPr>
              <a:t/>
            </a:r>
            <a:br>
              <a:rPr kumimoji="0" lang="en-US" altLang="en-US" sz="1400" b="0" i="0" u="none" strike="noStrike" cap="none" normalizeH="0" baseline="0" dirty="0" smtClean="0">
                <a:ln>
                  <a:noFill/>
                </a:ln>
                <a:solidFill>
                  <a:schemeClr val="tx1"/>
                </a:solidFill>
                <a:effectLst/>
                <a:latin typeface="+mn-lt"/>
              </a:rPr>
            </a:br>
            <a:r>
              <a:rPr kumimoji="0" lang="en-US" altLang="en-US" sz="1400" b="0" i="0" u="none" strike="noStrike" cap="none" normalizeH="0" baseline="0" dirty="0" smtClean="0">
                <a:ln>
                  <a:noFill/>
                </a:ln>
                <a:solidFill>
                  <a:srgbClr val="222222"/>
                </a:solidFill>
                <a:effectLst/>
                <a:latin typeface="+mn-lt"/>
                <a:cs typeface="Arial" panose="020B0604020202020204" pitchFamily="34" charset="0"/>
              </a:rPr>
              <a:t>        Club: North East Weak Signal Group - Created from club question</a:t>
            </a:r>
            <a:r>
              <a:rPr kumimoji="0" lang="en-US" altLang="en-US" sz="1400" b="0" i="0" u="none" strike="noStrike" cap="none" normalizeH="0" baseline="0" dirty="0" smtClean="0">
                <a:ln>
                  <a:noFill/>
                </a:ln>
                <a:solidFill>
                  <a:schemeClr val="tx1"/>
                </a:solidFill>
                <a:effectLst/>
                <a:latin typeface="+mn-lt"/>
              </a:rPr>
              <a:t/>
            </a:r>
            <a:br>
              <a:rPr kumimoji="0" lang="en-US" altLang="en-US" sz="1400" b="0" i="0" u="none" strike="noStrike" cap="none" normalizeH="0" baseline="0" dirty="0" smtClean="0">
                <a:ln>
                  <a:noFill/>
                </a:ln>
                <a:solidFill>
                  <a:schemeClr val="tx1"/>
                </a:solidFill>
                <a:effectLst/>
                <a:latin typeface="+mn-lt"/>
              </a:rPr>
            </a:br>
            <a:r>
              <a:rPr kumimoji="0" lang="en-US" altLang="en-US" sz="1400" b="0" i="0" u="none" strike="noStrike" cap="none" normalizeH="0" baseline="0" dirty="0" smtClean="0">
                <a:ln>
                  <a:noFill/>
                </a:ln>
                <a:solidFill>
                  <a:srgbClr val="222222"/>
                </a:solidFill>
                <a:effectLst/>
                <a:latin typeface="+mn-lt"/>
                <a:cs typeface="Arial" panose="020B0604020202020204" pitchFamily="34" charset="0"/>
              </a:rPr>
              <a:t>      E-mail: </a:t>
            </a:r>
            <a:r>
              <a:rPr kumimoji="0" lang="en-US" altLang="en-US" sz="1400" b="0" i="0" u="none" strike="noStrike" cap="none" normalizeH="0" baseline="0" dirty="0" smtClean="0">
                <a:ln>
                  <a:noFill/>
                </a:ln>
                <a:solidFill>
                  <a:srgbClr val="1155CC"/>
                </a:solidFill>
                <a:effectLst/>
                <a:latin typeface="+mn-lt"/>
                <a:cs typeface="Arial" panose="020B0604020202020204" pitchFamily="34" charset="0"/>
                <a:hlinkClick r:id="rId2"/>
              </a:rPr>
              <a:t>bjahnke@gmail.com</a:t>
            </a:r>
            <a:r>
              <a:rPr kumimoji="0" lang="en-US" altLang="en-US" sz="1400" b="0" i="0" u="none" strike="noStrike" cap="none" normalizeH="0" baseline="0" dirty="0" smtClean="0">
                <a:ln>
                  <a:noFill/>
                </a:ln>
                <a:solidFill>
                  <a:schemeClr val="tx1"/>
                </a:solidFill>
                <a:effectLst/>
                <a:latin typeface="+mn-lt"/>
              </a:rPr>
              <a:t/>
            </a:r>
            <a:br>
              <a:rPr kumimoji="0" lang="en-US" altLang="en-US" sz="1400" b="0" i="0" u="none" strike="noStrike" cap="none" normalizeH="0" baseline="0" dirty="0" smtClean="0">
                <a:ln>
                  <a:noFill/>
                </a:ln>
                <a:solidFill>
                  <a:schemeClr val="tx1"/>
                </a:solidFill>
                <a:effectLst/>
                <a:latin typeface="+mn-lt"/>
              </a:rPr>
            </a:br>
            <a:r>
              <a:rPr kumimoji="0" lang="en-US" altLang="en-US" sz="1400" b="0" i="0" u="none" strike="noStrike" cap="none" normalizeH="0" baseline="0" dirty="0" smtClean="0">
                <a:ln>
                  <a:noFill/>
                </a:ln>
                <a:solidFill>
                  <a:srgbClr val="222222"/>
                </a:solidFill>
                <a:effectLst/>
                <a:latin typeface="+mn-lt"/>
                <a:cs typeface="Arial" panose="020B0604020202020204" pitchFamily="34" charset="0"/>
              </a:rPr>
              <a:t> QSOs in Log: 65</a:t>
            </a:r>
            <a:r>
              <a:rPr kumimoji="0" lang="en-US" altLang="en-US" sz="1400" b="0" i="0" u="none" strike="noStrike" cap="none" normalizeH="0" baseline="0" dirty="0" smtClean="0">
                <a:ln>
                  <a:noFill/>
                </a:ln>
                <a:solidFill>
                  <a:schemeClr val="tx1"/>
                </a:solidFill>
                <a:effectLst/>
                <a:latin typeface="+mn-lt"/>
              </a:rPr>
              <a:t/>
            </a:r>
            <a:br>
              <a:rPr kumimoji="0" lang="en-US" altLang="en-US" sz="1400" b="0" i="0" u="none" strike="noStrike" cap="none" normalizeH="0" baseline="0" dirty="0" smtClean="0">
                <a:ln>
                  <a:noFill/>
                </a:ln>
                <a:solidFill>
                  <a:schemeClr val="tx1"/>
                </a:solidFill>
                <a:effectLst/>
                <a:latin typeface="+mn-lt"/>
              </a:rPr>
            </a:br>
            <a:r>
              <a:rPr kumimoji="0" lang="en-US" altLang="en-US" sz="1400" b="0" i="0" u="none" strike="noStrike" cap="none" normalizeH="0" baseline="0" dirty="0" smtClean="0">
                <a:ln>
                  <a:noFill/>
                </a:ln>
                <a:solidFill>
                  <a:srgbClr val="222222"/>
                </a:solidFill>
                <a:effectLst/>
                <a:latin typeface="+mn-lt"/>
                <a:cs typeface="Arial" panose="020B0604020202020204" pitchFamily="34" charset="0"/>
              </a:rPr>
              <a:t>Confirmation: </a:t>
            </a:r>
            <a:r>
              <a:rPr kumimoji="0" lang="en-US" altLang="en-US" sz="1400" b="1" i="0" u="none" strike="noStrike" cap="none" normalizeH="0" baseline="0" dirty="0" smtClean="0">
                <a:ln>
                  <a:noFill/>
                </a:ln>
                <a:solidFill>
                  <a:srgbClr val="FF0000"/>
                </a:solidFill>
                <a:effectLst/>
                <a:latin typeface="+mn-lt"/>
                <a:cs typeface="Arial" panose="020B0604020202020204" pitchFamily="34" charset="0"/>
              </a:rPr>
              <a:t>4405393.arrl-vhf-jan</a:t>
            </a:r>
            <a:r>
              <a:rPr kumimoji="0" lang="en-US" altLang="en-US" sz="1400" b="0" i="0" u="none" strike="noStrike" cap="none" normalizeH="0" baseline="0" dirty="0" smtClean="0">
                <a:ln>
                  <a:noFill/>
                </a:ln>
                <a:solidFill>
                  <a:srgbClr val="222222"/>
                </a:solidFill>
                <a:effectLst/>
                <a:latin typeface="+mn-lt"/>
                <a:cs typeface="Arial" panose="020B0604020202020204" pitchFamily="34" charset="0"/>
              </a:rPr>
              <a:t>                            </a:t>
            </a:r>
            <a:r>
              <a:rPr lang="en-US" altLang="en-US" sz="1400" b="1" dirty="0" smtClean="0"/>
              <a:t>YOUR CONFIRMATION NUMBER AGAIN</a:t>
            </a:r>
          </a:p>
          <a:p>
            <a:pPr marL="0" lvl="0" indent="0">
              <a:lnSpc>
                <a:spcPct val="100000"/>
              </a:lnSpc>
              <a:spcBef>
                <a:spcPct val="0"/>
              </a:spcBef>
              <a:buNone/>
            </a:pPr>
            <a:r>
              <a:rPr kumimoji="0" lang="en-US" altLang="en-US" sz="1400" b="0" i="0" u="none" strike="noStrike" cap="none" normalizeH="0" baseline="0" dirty="0" smtClean="0">
                <a:ln>
                  <a:noFill/>
                </a:ln>
                <a:solidFill>
                  <a:schemeClr val="tx1"/>
                </a:solidFill>
                <a:effectLst/>
                <a:latin typeface="+mn-lt"/>
              </a:rPr>
              <a:t/>
            </a:r>
            <a:br>
              <a:rPr kumimoji="0" lang="en-US" altLang="en-US" sz="1400" b="0" i="0" u="none" strike="noStrike" cap="none" normalizeH="0" baseline="0" dirty="0" smtClean="0">
                <a:ln>
                  <a:noFill/>
                </a:ln>
                <a:solidFill>
                  <a:schemeClr val="tx1"/>
                </a:solidFill>
                <a:effectLst/>
                <a:latin typeface="+mn-lt"/>
              </a:rPr>
            </a:br>
            <a:r>
              <a:rPr kumimoji="0" lang="en-US" altLang="en-US" sz="1400" b="0" i="0" u="none" strike="noStrike" cap="none" normalizeH="0" baseline="0" dirty="0" smtClean="0">
                <a:ln>
                  <a:noFill/>
                </a:ln>
                <a:solidFill>
                  <a:srgbClr val="222222"/>
                </a:solidFill>
                <a:effectLst/>
                <a:latin typeface="+mn-lt"/>
                <a:cs typeface="Arial" panose="020B0604020202020204" pitchFamily="34" charset="0"/>
              </a:rPr>
              <a:t>Log received at: 2019-01-21 16:59:33 UTC</a:t>
            </a:r>
            <a:endParaRPr kumimoji="0" lang="en-US" altLang="en-US" sz="1800" b="0" i="0" u="none" strike="noStrike" cap="none" normalizeH="0" baseline="0" dirty="0" smtClean="0">
              <a:ln>
                <a:noFill/>
              </a:ln>
              <a:solidFill>
                <a:schemeClr val="tx1"/>
              </a:solidFill>
              <a:effectLst/>
              <a:latin typeface="Calibri" panose="020F0502020204030204" pitchFamily="34" charset="0"/>
            </a:endParaRPr>
          </a:p>
        </p:txBody>
      </p:sp>
      <p:sp>
        <p:nvSpPr>
          <p:cNvPr id="5" name="Right Arrow 4"/>
          <p:cNvSpPr/>
          <p:nvPr/>
        </p:nvSpPr>
        <p:spPr>
          <a:xfrm flipH="1">
            <a:off x="1839951" y="1416205"/>
            <a:ext cx="916942" cy="429331"/>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t" anchorCtr="0"/>
          <a:lstStyle/>
          <a:p>
            <a:pPr algn="ctr" eaLnBrk="1" fontAlgn="auto" hangingPunct="1">
              <a:spcBef>
                <a:spcPts val="0"/>
              </a:spcBef>
              <a:spcAft>
                <a:spcPts val="0"/>
              </a:spcAft>
              <a:defRPr/>
            </a:pPr>
            <a:endParaRPr lang="en-US"/>
          </a:p>
        </p:txBody>
      </p:sp>
      <p:sp>
        <p:nvSpPr>
          <p:cNvPr id="6" name="Right Arrow 5"/>
          <p:cNvSpPr/>
          <p:nvPr/>
        </p:nvSpPr>
        <p:spPr>
          <a:xfrm flipH="1">
            <a:off x="2945995" y="6158212"/>
            <a:ext cx="839008" cy="369333"/>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7" name="TextBox 6"/>
          <p:cNvSpPr txBox="1"/>
          <p:nvPr/>
        </p:nvSpPr>
        <p:spPr>
          <a:xfrm>
            <a:off x="206046" y="6158212"/>
            <a:ext cx="2739949" cy="369332"/>
          </a:xfrm>
          <a:prstGeom prst="rect">
            <a:avLst/>
          </a:prstGeom>
          <a:solidFill>
            <a:srgbClr val="FFFF00">
              <a:alpha val="40000"/>
            </a:srgbClr>
          </a:solidFill>
        </p:spPr>
        <p:txBody>
          <a:bodyPr wrap="square" rtlCol="0">
            <a:spAutoFit/>
          </a:bodyPr>
          <a:lstStyle/>
          <a:p>
            <a:endParaRPr lang="en-US" dirty="0"/>
          </a:p>
        </p:txBody>
      </p:sp>
      <p:sp>
        <p:nvSpPr>
          <p:cNvPr id="8" name="Right Arrow 7"/>
          <p:cNvSpPr/>
          <p:nvPr/>
        </p:nvSpPr>
        <p:spPr>
          <a:xfrm flipH="1">
            <a:off x="6177775" y="2037314"/>
            <a:ext cx="846317" cy="360198"/>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Tree>
    <p:extLst>
      <p:ext uri="{BB962C8B-B14F-4D97-AF65-F5344CB8AC3E}">
        <p14:creationId xmlns:p14="http://schemas.microsoft.com/office/powerpoint/2010/main" val="17924460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eaLnBrk="1" hangingPunct="1"/>
            <a:r>
              <a:rPr lang="en-US" altLang="en-US" b="1" smtClean="0"/>
              <a:t>Then what happens?	</a:t>
            </a:r>
            <a:r>
              <a:rPr lang="en-US" altLang="en-US" smtClean="0"/>
              <a:t>	</a:t>
            </a:r>
          </a:p>
        </p:txBody>
      </p:sp>
      <p:sp>
        <p:nvSpPr>
          <p:cNvPr id="3" name="Content Placeholder 2"/>
          <p:cNvSpPr>
            <a:spLocks noGrp="1"/>
          </p:cNvSpPr>
          <p:nvPr>
            <p:ph idx="1"/>
          </p:nvPr>
        </p:nvSpPr>
        <p:spPr>
          <a:xfrm>
            <a:off x="838200" y="1825625"/>
            <a:ext cx="10817225" cy="4883150"/>
          </a:xfrm>
        </p:spPr>
        <p:txBody>
          <a:bodyPr rtlCol="0">
            <a:normAutofit/>
          </a:bodyPr>
          <a:lstStyle/>
          <a:p>
            <a:pPr eaLnBrk="1" fontAlgn="auto" hangingPunct="1">
              <a:spcAft>
                <a:spcPts val="0"/>
              </a:spcAft>
              <a:defRPr/>
            </a:pPr>
            <a:r>
              <a:rPr lang="en-US" dirty="0" smtClean="0"/>
              <a:t>Your Web App or Robot entry is listed on the ARRL Logs Received Page:</a:t>
            </a:r>
          </a:p>
          <a:p>
            <a:pPr lvl="1" eaLnBrk="1" fontAlgn="auto" hangingPunct="1">
              <a:spcAft>
                <a:spcPts val="0"/>
              </a:spcAft>
              <a:defRPr/>
            </a:pPr>
            <a:r>
              <a:rPr lang="en-US" b="1" dirty="0" smtClean="0">
                <a:hlinkClick r:id="rId2"/>
              </a:rPr>
              <a:t>www.arrl.org/logs-received</a:t>
            </a:r>
            <a:r>
              <a:rPr lang="en-US" dirty="0" smtClean="0"/>
              <a:t>  </a:t>
            </a:r>
          </a:p>
          <a:p>
            <a:pPr lvl="1" eaLnBrk="1" fontAlgn="auto" hangingPunct="1">
              <a:spcAft>
                <a:spcPts val="0"/>
              </a:spcAft>
              <a:defRPr/>
            </a:pPr>
            <a:r>
              <a:rPr lang="en-US" dirty="0" smtClean="0"/>
              <a:t>Select the event and view the list of logs received - sorted by call sign.</a:t>
            </a:r>
          </a:p>
          <a:p>
            <a:pPr marL="0" indent="0" eaLnBrk="1" fontAlgn="auto" hangingPunct="1">
              <a:spcAft>
                <a:spcPts val="0"/>
              </a:spcAft>
              <a:buFont typeface="Arial" panose="020B0604020202020204" pitchFamily="34" charset="0"/>
              <a:buNone/>
              <a:defRPr/>
            </a:pPr>
            <a:endParaRPr lang="en-US" dirty="0" smtClean="0"/>
          </a:p>
          <a:p>
            <a:pPr eaLnBrk="1" fontAlgn="auto" hangingPunct="1">
              <a:spcAft>
                <a:spcPts val="0"/>
              </a:spcAft>
              <a:defRPr/>
            </a:pPr>
            <a:r>
              <a:rPr lang="en-US" dirty="0" smtClean="0"/>
              <a:t>Once the log deadline is reached, work behind the scenes begins:</a:t>
            </a:r>
          </a:p>
          <a:p>
            <a:pPr lvl="1" eaLnBrk="1" fontAlgn="auto" hangingPunct="1">
              <a:spcAft>
                <a:spcPts val="0"/>
              </a:spcAft>
              <a:defRPr/>
            </a:pPr>
            <a:r>
              <a:rPr lang="en-US" dirty="0" smtClean="0"/>
              <a:t>Electronic logs are sent to the log checker for the respective contest.</a:t>
            </a:r>
          </a:p>
          <a:p>
            <a:pPr lvl="1" eaLnBrk="1" fontAlgn="auto" hangingPunct="1">
              <a:spcAft>
                <a:spcPts val="0"/>
              </a:spcAft>
              <a:defRPr/>
            </a:pPr>
            <a:r>
              <a:rPr lang="en-US" dirty="0" smtClean="0"/>
              <a:t>Paper logs are entered into a database file for appending to our Master Data Base. </a:t>
            </a:r>
            <a:endParaRPr lang="en-US" dirty="0"/>
          </a:p>
          <a:p>
            <a:pPr marL="0" indent="0" eaLnBrk="1" fontAlgn="auto" hangingPunct="1">
              <a:spcAft>
                <a:spcPts val="0"/>
              </a:spcAft>
              <a:buFont typeface="Arial" panose="020B0604020202020204" pitchFamily="34" charset="0"/>
              <a:buNone/>
              <a:defRPr/>
            </a:pPr>
            <a:r>
              <a:rPr lang="en-US" dirty="0" smtClean="0"/>
              <a:t>Here is what that process looks like…</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4" descr="http://static.fjcdn.com/pictures/Blue_4a309c_1481085.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1793875" y="258763"/>
            <a:ext cx="8074025" cy="649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838200" y="365125"/>
            <a:ext cx="10515600" cy="641350"/>
          </a:xfrm>
        </p:spPr>
        <p:txBody>
          <a:bodyPr/>
          <a:lstStyle/>
          <a:p>
            <a:pPr eaLnBrk="1" hangingPunct="1"/>
            <a:r>
              <a:rPr lang="en-US" altLang="en-US" b="1" smtClean="0"/>
              <a:t>What do the log checkers do?	</a:t>
            </a:r>
          </a:p>
        </p:txBody>
      </p:sp>
      <p:sp>
        <p:nvSpPr>
          <p:cNvPr id="3" name="Content Placeholder 2"/>
          <p:cNvSpPr>
            <a:spLocks noGrp="1"/>
          </p:cNvSpPr>
          <p:nvPr>
            <p:ph idx="1"/>
          </p:nvPr>
        </p:nvSpPr>
        <p:spPr>
          <a:xfrm>
            <a:off x="838200" y="1336675"/>
            <a:ext cx="10515600" cy="5275263"/>
          </a:xfrm>
        </p:spPr>
        <p:txBody>
          <a:bodyPr rtlCol="0">
            <a:normAutofit/>
          </a:bodyPr>
          <a:lstStyle/>
          <a:p>
            <a:pPr marL="0" indent="0" eaLnBrk="1" fontAlgn="auto" hangingPunct="1">
              <a:spcAft>
                <a:spcPts val="0"/>
              </a:spcAft>
              <a:buFont typeface="Arial" panose="020B0604020202020204" pitchFamily="34" charset="0"/>
              <a:buNone/>
              <a:defRPr/>
            </a:pPr>
            <a:r>
              <a:rPr lang="en-US" dirty="0" smtClean="0"/>
              <a:t>Log checkers analyze and cross-check all logs against each other. </a:t>
            </a:r>
          </a:p>
          <a:p>
            <a:pPr marL="0" indent="0" eaLnBrk="1" fontAlgn="auto" hangingPunct="1">
              <a:spcAft>
                <a:spcPts val="0"/>
              </a:spcAft>
              <a:buFont typeface="Arial" panose="020B0604020202020204" pitchFamily="34" charset="0"/>
              <a:buNone/>
              <a:defRPr/>
            </a:pPr>
            <a:r>
              <a:rPr lang="en-US" dirty="0" smtClean="0"/>
              <a:t>In simplest terms, they are checking for:</a:t>
            </a:r>
          </a:p>
          <a:p>
            <a:pPr eaLnBrk="1" fontAlgn="auto" hangingPunct="1">
              <a:spcAft>
                <a:spcPts val="0"/>
              </a:spcAft>
              <a:defRPr/>
            </a:pPr>
            <a:r>
              <a:rPr lang="en-US" dirty="0" smtClean="0"/>
              <a:t>Broken calls</a:t>
            </a:r>
          </a:p>
          <a:p>
            <a:pPr eaLnBrk="1" fontAlgn="auto" hangingPunct="1">
              <a:spcAft>
                <a:spcPts val="0"/>
              </a:spcAft>
              <a:defRPr/>
            </a:pPr>
            <a:r>
              <a:rPr lang="en-US" dirty="0" smtClean="0"/>
              <a:t>Bad exchanges</a:t>
            </a:r>
          </a:p>
          <a:p>
            <a:pPr eaLnBrk="1" fontAlgn="auto" hangingPunct="1">
              <a:spcAft>
                <a:spcPts val="0"/>
              </a:spcAft>
              <a:defRPr/>
            </a:pPr>
            <a:r>
              <a:rPr lang="en-US" dirty="0" smtClean="0"/>
              <a:t>Not in log</a:t>
            </a:r>
          </a:p>
          <a:p>
            <a:pPr eaLnBrk="1" fontAlgn="auto" hangingPunct="1">
              <a:spcAft>
                <a:spcPts val="0"/>
              </a:spcAft>
              <a:defRPr/>
            </a:pPr>
            <a:r>
              <a:rPr lang="en-US" dirty="0" smtClean="0"/>
              <a:t>Incorrect band or mode</a:t>
            </a:r>
          </a:p>
          <a:p>
            <a:pPr eaLnBrk="1" fontAlgn="auto" hangingPunct="1">
              <a:spcAft>
                <a:spcPts val="0"/>
              </a:spcAft>
              <a:defRPr/>
            </a:pPr>
            <a:r>
              <a:rPr lang="en-US" dirty="0" smtClean="0"/>
              <a:t>Verify that correct date or times are reported (time within reason)</a:t>
            </a:r>
          </a:p>
          <a:p>
            <a:pPr marL="0" indent="0" eaLnBrk="1" fontAlgn="auto" hangingPunct="1">
              <a:spcAft>
                <a:spcPts val="0"/>
              </a:spcAft>
              <a:buNone/>
              <a:defRPr/>
            </a:pPr>
            <a:r>
              <a:rPr lang="en-US" b="1" dirty="0">
                <a:solidFill>
                  <a:srgbClr val="FF0000"/>
                </a:solidFill>
              </a:rPr>
              <a:t>   </a:t>
            </a:r>
            <a:r>
              <a:rPr lang="en-US" b="1" dirty="0" smtClean="0">
                <a:solidFill>
                  <a:srgbClr val="FF0000"/>
                </a:solidFill>
              </a:rPr>
              <a:t>[Beginning with </a:t>
            </a:r>
            <a:r>
              <a:rPr lang="en-US" b="1" dirty="0" smtClean="0">
                <a:solidFill>
                  <a:srgbClr val="FF0000"/>
                </a:solidFill>
              </a:rPr>
              <a:t>2019 September VHF, </a:t>
            </a:r>
            <a:r>
              <a:rPr lang="en-US" b="1" dirty="0" smtClean="0">
                <a:solidFill>
                  <a:srgbClr val="FF0000"/>
                </a:solidFill>
              </a:rPr>
              <a:t>during Log-Checking, </a:t>
            </a:r>
            <a:r>
              <a:rPr lang="en-US" b="1" dirty="0" err="1" smtClean="0">
                <a:solidFill>
                  <a:srgbClr val="FF0000"/>
                </a:solidFill>
              </a:rPr>
              <a:t>QSO</a:t>
            </a:r>
            <a:r>
              <a:rPr lang="en-US" b="1" dirty="0" smtClean="0">
                <a:solidFill>
                  <a:srgbClr val="FF0000"/>
                </a:solidFill>
              </a:rPr>
              <a:t>-time </a:t>
            </a:r>
            <a:r>
              <a:rPr lang="en-US" b="1" dirty="0" smtClean="0">
                <a:solidFill>
                  <a:srgbClr val="FF0000"/>
                </a:solidFill>
              </a:rPr>
              <a:t>matches </a:t>
            </a:r>
            <a:r>
              <a:rPr lang="en-US" b="1" dirty="0">
                <a:solidFill>
                  <a:srgbClr val="FF0000"/>
                </a:solidFill>
              </a:rPr>
              <a:t>must be </a:t>
            </a:r>
            <a:r>
              <a:rPr lang="en-US" b="1" dirty="0" smtClean="0">
                <a:solidFill>
                  <a:srgbClr val="FF0000"/>
                </a:solidFill>
              </a:rPr>
              <a:t>within 10 minutes</a:t>
            </a:r>
            <a:r>
              <a:rPr lang="en-US" b="1" dirty="0">
                <a:solidFill>
                  <a:srgbClr val="FF0000"/>
                </a:solidFill>
              </a:rPr>
              <a:t>]</a:t>
            </a:r>
          </a:p>
          <a:p>
            <a:pPr eaLnBrk="1" fontAlgn="auto" hangingPunct="1">
              <a:spcAft>
                <a:spcPts val="0"/>
              </a:spcAft>
              <a:defRPr/>
            </a:pPr>
            <a:r>
              <a:rPr lang="en-US" dirty="0" smtClean="0"/>
              <a:t>Exceed event hours or band change limits (HF)</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939</TotalTime>
  <Words>1514</Words>
  <Application>Microsoft Office PowerPoint</Application>
  <PresentationFormat>Widescreen</PresentationFormat>
  <Paragraphs>142</Paragraphs>
  <Slides>19</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19</vt:i4>
      </vt:variant>
    </vt:vector>
  </HeadingPairs>
  <TitlesOfParts>
    <vt:vector size="27" baseType="lpstr">
      <vt:lpstr>Arial</vt:lpstr>
      <vt:lpstr>Calibri</vt:lpstr>
      <vt:lpstr>Calibri Light</vt:lpstr>
      <vt:lpstr>Comic Sans MS</vt:lpstr>
      <vt:lpstr>Verdana</vt:lpstr>
      <vt:lpstr>Verdana, Arial</vt:lpstr>
      <vt:lpstr>Wingdings</vt:lpstr>
      <vt:lpstr>Office Theme</vt:lpstr>
      <vt:lpstr>2019 VHF Superconference ARRL Contest Update</vt:lpstr>
      <vt:lpstr>What’s the benefit of Contesting?</vt:lpstr>
      <vt:lpstr>World’s Largest Radiosport Program</vt:lpstr>
      <vt:lpstr>Did you submit your log?    Choices…</vt:lpstr>
      <vt:lpstr>What happened after your log was received?</vt:lpstr>
      <vt:lpstr>PowerPoint Presentation</vt:lpstr>
      <vt:lpstr>Then what happens?  </vt:lpstr>
      <vt:lpstr>PowerPoint Presentation</vt:lpstr>
      <vt:lpstr>What do the log checkers do? </vt:lpstr>
      <vt:lpstr>Then what happens?</vt:lpstr>
      <vt:lpstr>Who’s behind the curtain?</vt:lpstr>
      <vt:lpstr>More unsung heros:</vt:lpstr>
      <vt:lpstr>The end is near – Awards!  </vt:lpstr>
      <vt:lpstr>All Events - Contest Activity (Logs) Reported to ARRL 2011-2018</vt:lpstr>
      <vt:lpstr>PowerPoint Presentation</vt:lpstr>
      <vt:lpstr>Three Keys to Contest Success</vt:lpstr>
      <vt:lpstr>Keep your logs coming after each event…</vt:lpstr>
      <vt:lpstr>Whether Single-op</vt:lpstr>
      <vt:lpstr>Or even Rover</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Nickel Tour of the  ARRL Contest Branch</dc:title>
  <dc:creator>Jahnke, Bart, W9JJ</dc:creator>
  <cp:lastModifiedBy>Jahnke, Bart, W9JJ</cp:lastModifiedBy>
  <cp:revision>84</cp:revision>
  <dcterms:created xsi:type="dcterms:W3CDTF">2016-04-11T19:37:45Z</dcterms:created>
  <dcterms:modified xsi:type="dcterms:W3CDTF">2019-03-14T12:18:18Z</dcterms:modified>
</cp:coreProperties>
</file>